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316" r:id="rId3"/>
    <p:sldId id="317" r:id="rId4"/>
    <p:sldId id="276" r:id="rId5"/>
    <p:sldId id="277" r:id="rId6"/>
    <p:sldId id="278" r:id="rId7"/>
    <p:sldId id="322" r:id="rId8"/>
    <p:sldId id="318" r:id="rId9"/>
    <p:sldId id="300" r:id="rId10"/>
    <p:sldId id="291" r:id="rId11"/>
    <p:sldId id="306" r:id="rId12"/>
    <p:sldId id="307" r:id="rId13"/>
    <p:sldId id="299" r:id="rId14"/>
    <p:sldId id="302" r:id="rId15"/>
    <p:sldId id="320" r:id="rId16"/>
    <p:sldId id="325" r:id="rId17"/>
    <p:sldId id="326" r:id="rId18"/>
    <p:sldId id="327" r:id="rId19"/>
    <p:sldId id="319" r:id="rId20"/>
    <p:sldId id="324" r:id="rId21"/>
    <p:sldId id="329" r:id="rId22"/>
    <p:sldId id="321" r:id="rId23"/>
    <p:sldId id="283" r:id="rId24"/>
    <p:sldId id="284" r:id="rId25"/>
    <p:sldId id="285" r:id="rId26"/>
    <p:sldId id="303" r:id="rId27"/>
    <p:sldId id="286" r:id="rId28"/>
    <p:sldId id="304" r:id="rId29"/>
    <p:sldId id="287" r:id="rId30"/>
    <p:sldId id="305" r:id="rId31"/>
    <p:sldId id="295" r:id="rId32"/>
    <p:sldId id="328" r:id="rId33"/>
    <p:sldId id="280"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FFFFFF"/>
    <a:srgbClr val="2F5597"/>
    <a:srgbClr val="26A7FF"/>
    <a:srgbClr val="595959"/>
    <a:srgbClr val="A5A5A5"/>
    <a:srgbClr val="FF5126"/>
    <a:srgbClr val="FF3300"/>
    <a:srgbClr val="B9624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18" autoAdjust="0"/>
    <p:restoredTop sz="94660"/>
  </p:normalViewPr>
  <p:slideViewPr>
    <p:cSldViewPr snapToGrid="0">
      <p:cViewPr varScale="1">
        <p:scale>
          <a:sx n="76" d="100"/>
          <a:sy n="76" d="100"/>
        </p:scale>
        <p:origin x="558"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19E50-8888-4E30-8B5D-73FBAF98130A}" type="datetimeFigureOut">
              <a:rPr kumimoji="1" lang="ja-JP" altLang="en-US" smtClean="0"/>
              <a:t>2020/7/26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05324-CC2D-4E6B-9F90-DE70CEEA8356}" type="slidenum">
              <a:rPr kumimoji="1" lang="ja-JP" altLang="en-US" smtClean="0"/>
              <a:t>‹#›</a:t>
            </a:fld>
            <a:endParaRPr kumimoji="1" lang="ja-JP" altLang="en-US"/>
          </a:p>
        </p:txBody>
      </p:sp>
    </p:spTree>
    <p:extLst>
      <p:ext uri="{BB962C8B-B14F-4D97-AF65-F5344CB8AC3E}">
        <p14:creationId xmlns:p14="http://schemas.microsoft.com/office/powerpoint/2010/main" val="30287291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一関高専の浜崎といいます。これから電気通信大学の説明を始めます。よろしくお願いします。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a:t>
            </a:fld>
            <a:endParaRPr kumimoji="1" lang="ja-JP" altLang="en-US"/>
          </a:p>
        </p:txBody>
      </p:sp>
    </p:spTree>
    <p:extLst>
      <p:ext uri="{BB962C8B-B14F-4D97-AF65-F5344CB8AC3E}">
        <p14:creationId xmlns:p14="http://schemas.microsoft.com/office/powerpoint/2010/main" val="1648726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実質高専　どちらも不動の東工大で勝てないっすね</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13</a:t>
            </a:fld>
            <a:endParaRPr kumimoji="1" lang="ja-JP" altLang="en-US"/>
          </a:p>
        </p:txBody>
      </p:sp>
    </p:spTree>
    <p:extLst>
      <p:ext uri="{BB962C8B-B14F-4D97-AF65-F5344CB8AC3E}">
        <p14:creationId xmlns:p14="http://schemas.microsoft.com/office/powerpoint/2010/main" val="354840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知ってる人は知ってるって大学ですね</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14</a:t>
            </a:fld>
            <a:endParaRPr kumimoji="1" lang="ja-JP" altLang="en-US"/>
          </a:p>
        </p:txBody>
      </p:sp>
    </p:spTree>
    <p:extLst>
      <p:ext uri="{BB962C8B-B14F-4D97-AF65-F5344CB8AC3E}">
        <p14:creationId xmlns:p14="http://schemas.microsoft.com/office/powerpoint/2010/main" val="142572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次に僕が編入するにあたった経緯を紹介します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15</a:t>
            </a:fld>
            <a:endParaRPr kumimoji="1" lang="ja-JP" altLang="en-US"/>
          </a:p>
        </p:txBody>
      </p:sp>
    </p:spTree>
    <p:extLst>
      <p:ext uri="{BB962C8B-B14F-4D97-AF65-F5344CB8AC3E}">
        <p14:creationId xmlns:p14="http://schemas.microsoft.com/office/powerpoint/2010/main" val="507190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時系列にするとこんな感じになります　順に</a:t>
            </a:r>
            <a:r>
              <a:rPr kumimoji="1" lang="en-US" altLang="ja-JP" dirty="0"/>
              <a:t>3</a:t>
            </a:r>
            <a:r>
              <a:rPr kumimoji="1" lang="ja-JP" altLang="en-US" dirty="0"/>
              <a:t>年</a:t>
            </a:r>
            <a:r>
              <a:rPr kumimoji="1" lang="en-US" altLang="ja-JP" dirty="0"/>
              <a:t>10</a:t>
            </a:r>
            <a:r>
              <a:rPr kumimoji="1" lang="ja-JP" altLang="en-US" dirty="0"/>
              <a:t>月は</a:t>
            </a:r>
            <a:r>
              <a:rPr kumimoji="1" lang="en-US" altLang="ja-JP" dirty="0"/>
              <a:t>(</a:t>
            </a:r>
            <a:r>
              <a:rPr kumimoji="1" lang="ja-JP" altLang="en-US" dirty="0"/>
              <a:t>そのまま</a:t>
            </a:r>
            <a:r>
              <a:rPr kumimoji="1" lang="en-US" altLang="ja-JP" dirty="0"/>
              <a:t>) 3</a:t>
            </a:r>
            <a:r>
              <a:rPr kumimoji="1" lang="ja-JP" altLang="en-US" dirty="0"/>
              <a:t>年</a:t>
            </a:r>
            <a:r>
              <a:rPr kumimoji="1" lang="en-US" altLang="ja-JP" dirty="0"/>
              <a:t>2</a:t>
            </a:r>
            <a:r>
              <a:rPr kumimoji="1" lang="ja-JP" altLang="en-US" dirty="0"/>
              <a:t>月 とりあえず興味のある分野でかたっぱしにぐぐった </a:t>
            </a:r>
            <a:r>
              <a:rPr kumimoji="1" lang="en-US" altLang="ja-JP" dirty="0"/>
              <a:t>4</a:t>
            </a:r>
            <a:r>
              <a:rPr kumimoji="1" lang="ja-JP" altLang="en-US" dirty="0"/>
              <a:t>年</a:t>
            </a:r>
            <a:r>
              <a:rPr kumimoji="1" lang="en-US" altLang="ja-JP" dirty="0"/>
              <a:t>8</a:t>
            </a:r>
            <a:r>
              <a:rPr kumimoji="1" lang="ja-JP" altLang="en-US" dirty="0"/>
              <a:t>月</a:t>
            </a:r>
            <a:r>
              <a:rPr kumimoji="1" lang="en-US" altLang="ja-JP" dirty="0"/>
              <a:t>(</a:t>
            </a:r>
            <a:r>
              <a:rPr kumimoji="1" lang="ja-JP" altLang="en-US" dirty="0"/>
              <a:t>そのまま</a:t>
            </a:r>
            <a:r>
              <a:rPr kumimoji="1" lang="en-US" altLang="ja-JP" dirty="0"/>
              <a:t>)</a:t>
            </a:r>
            <a:r>
              <a:rPr kumimoji="1" lang="ja-JP" altLang="en-US" dirty="0"/>
              <a:t> </a:t>
            </a:r>
            <a:r>
              <a:rPr kumimoji="1" lang="en-US" altLang="ja-JP" dirty="0"/>
              <a:t>4</a:t>
            </a:r>
            <a:r>
              <a:rPr kumimoji="1" lang="ja-JP" altLang="en-US" dirty="0"/>
              <a:t>年</a:t>
            </a:r>
            <a:r>
              <a:rPr kumimoji="1" lang="en-US" altLang="ja-JP" dirty="0"/>
              <a:t>10</a:t>
            </a:r>
            <a:r>
              <a:rPr kumimoji="1" lang="ja-JP" altLang="en-US" dirty="0"/>
              <a:t>月 この時は直接岩手から東京にいったけど今なら遠隔が主体の授業だからわざわざ行かなくてもいい</a:t>
            </a:r>
            <a:r>
              <a:rPr kumimoji="1" lang="en-US" altLang="ja-JP" dirty="0"/>
              <a:t>(</a:t>
            </a:r>
            <a:r>
              <a:rPr kumimoji="1" lang="ja-JP" altLang="en-US" dirty="0"/>
              <a:t>その場の空気感というのは確かにある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16</a:t>
            </a:fld>
            <a:endParaRPr kumimoji="1" lang="ja-JP" altLang="en-US"/>
          </a:p>
        </p:txBody>
      </p:sp>
    </p:spTree>
    <p:extLst>
      <p:ext uri="{BB962C8B-B14F-4D97-AF65-F5344CB8AC3E}">
        <p14:creationId xmlns:p14="http://schemas.microsoft.com/office/powerpoint/2010/main" val="4024503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詳しい話をするとウェアラブルデバイスに強い塚本研がある神戸大か触覚に強い梶本研がある電通大で迷った </a:t>
            </a:r>
            <a:endParaRPr kumimoji="1" lang="en-US" altLang="ja-JP" dirty="0"/>
          </a:p>
          <a:p>
            <a:r>
              <a:rPr kumimoji="1" lang="ja-JP" altLang="en-US" dirty="0"/>
              <a:t>それでインターン先だった東大の</a:t>
            </a:r>
            <a:r>
              <a:rPr kumimoji="1" lang="en-US" altLang="ja-JP" dirty="0"/>
              <a:t>VR</a:t>
            </a:r>
            <a:r>
              <a:rPr kumimoji="1" lang="ja-JP" altLang="en-US" dirty="0"/>
              <a:t>の研究をやってる稲見先生に聞いた</a:t>
            </a:r>
            <a:endParaRPr kumimoji="1" lang="en-US" altLang="ja-JP" dirty="0"/>
          </a:p>
          <a:p>
            <a:r>
              <a:rPr kumimoji="1" lang="ja-JP" altLang="en-US" dirty="0"/>
              <a:t>トラ</a:t>
            </a:r>
            <a:r>
              <a:rPr kumimoji="1" lang="en-US" altLang="ja-JP" dirty="0"/>
              <a:t>VS</a:t>
            </a:r>
            <a:r>
              <a:rPr kumimoji="1" lang="ja-JP" altLang="en-US" dirty="0"/>
              <a:t>竜 ハブ</a:t>
            </a:r>
            <a:r>
              <a:rPr kumimoji="1" lang="en-US" altLang="ja-JP" dirty="0"/>
              <a:t>VS</a:t>
            </a:r>
            <a:r>
              <a:rPr kumimoji="1" lang="ja-JP" altLang="en-US" dirty="0"/>
              <a:t>マングース　ディアルガ</a:t>
            </a:r>
            <a:r>
              <a:rPr kumimoji="1" lang="en-US" altLang="ja-JP" dirty="0"/>
              <a:t>VS</a:t>
            </a:r>
            <a:r>
              <a:rPr kumimoji="1" lang="ja-JP" altLang="en-US" dirty="0"/>
              <a:t>パルキア</a:t>
            </a:r>
            <a:r>
              <a:rPr kumimoji="1" lang="en-US" altLang="ja-JP" dirty="0"/>
              <a:t>VS</a:t>
            </a:r>
            <a:r>
              <a:rPr kumimoji="1" lang="ja-JP" altLang="en-US" dirty="0"/>
              <a:t>ダークライ 前門の虎後門の狼</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17</a:t>
            </a:fld>
            <a:endParaRPr kumimoji="1" lang="ja-JP" altLang="en-US"/>
          </a:p>
        </p:txBody>
      </p:sp>
    </p:spTree>
    <p:extLst>
      <p:ext uri="{BB962C8B-B14F-4D97-AF65-F5344CB8AC3E}">
        <p14:creationId xmlns:p14="http://schemas.microsoft.com/office/powerpoint/2010/main" val="1582983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こんなことを言われた</a:t>
            </a:r>
            <a:r>
              <a:rPr kumimoji="1" lang="en-US" altLang="ja-JP" dirty="0"/>
              <a:t>.</a:t>
            </a:r>
            <a:r>
              <a:rPr kumimoji="1" lang="ja-JP" altLang="en-US" dirty="0"/>
              <a:t>研究したかったから電通大を選択した</a:t>
            </a:r>
            <a:r>
              <a:rPr kumimoji="1" lang="en-US" altLang="ja-JP" dirty="0"/>
              <a:t>.</a:t>
            </a:r>
            <a:r>
              <a:rPr kumimoji="1" lang="ja-JP" altLang="en-US" dirty="0"/>
              <a:t>のちにわかったことだが稲見先生は元電通大の教員で推していたからっていうのもある</a:t>
            </a:r>
            <a:r>
              <a:rPr kumimoji="1" lang="en-US" altLang="ja-JP" dirty="0"/>
              <a:t>.</a:t>
            </a:r>
            <a:r>
              <a:rPr kumimoji="1" lang="ja-JP" altLang="en-US" dirty="0"/>
              <a:t>その後梶本先生と面談してあぁやっぱりいいなぁと思った</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18</a:t>
            </a:fld>
            <a:endParaRPr kumimoji="1" lang="ja-JP" altLang="en-US"/>
          </a:p>
        </p:txBody>
      </p:sp>
    </p:spTree>
    <p:extLst>
      <p:ext uri="{BB962C8B-B14F-4D97-AF65-F5344CB8AC3E}">
        <p14:creationId xmlns:p14="http://schemas.microsoft.com/office/powerpoint/2010/main" val="3022573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19</a:t>
            </a:fld>
            <a:endParaRPr kumimoji="1" lang="ja-JP" altLang="en-US"/>
          </a:p>
        </p:txBody>
      </p:sp>
    </p:spTree>
    <p:extLst>
      <p:ext uri="{BB962C8B-B14F-4D97-AF65-F5344CB8AC3E}">
        <p14:creationId xmlns:p14="http://schemas.microsoft.com/office/powerpoint/2010/main" val="2209598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今日はこんな感じの流れで発表していきます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22</a:t>
            </a:fld>
            <a:endParaRPr kumimoji="1" lang="ja-JP" altLang="en-US"/>
          </a:p>
        </p:txBody>
      </p:sp>
    </p:spTree>
    <p:extLst>
      <p:ext uri="{BB962C8B-B14F-4D97-AF65-F5344CB8AC3E}">
        <p14:creationId xmlns:p14="http://schemas.microsoft.com/office/powerpoint/2010/main" val="635688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進学しようか就職しようか迷ってる人もいると思う</a:t>
            </a:r>
            <a:endParaRPr kumimoji="1" lang="en-US" altLang="ja-JP" dirty="0"/>
          </a:p>
          <a:p>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23</a:t>
            </a:fld>
            <a:endParaRPr kumimoji="1" lang="ja-JP" altLang="en-US"/>
          </a:p>
        </p:txBody>
      </p:sp>
    </p:spTree>
    <p:extLst>
      <p:ext uri="{BB962C8B-B14F-4D97-AF65-F5344CB8AC3E}">
        <p14:creationId xmlns:p14="http://schemas.microsoft.com/office/powerpoint/2010/main" val="1863455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アンパンマンの話 メッセージ性強い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24</a:t>
            </a:fld>
            <a:endParaRPr kumimoji="1" lang="ja-JP" altLang="en-US"/>
          </a:p>
        </p:txBody>
      </p:sp>
    </p:spTree>
    <p:extLst>
      <p:ext uri="{BB962C8B-B14F-4D97-AF65-F5344CB8AC3E}">
        <p14:creationId xmlns:p14="http://schemas.microsoft.com/office/powerpoint/2010/main" val="138048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今日はこんな感じの流れで発表していきます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a:t>
            </a:fld>
            <a:endParaRPr kumimoji="1" lang="ja-JP" altLang="en-US"/>
          </a:p>
        </p:txBody>
      </p:sp>
    </p:spTree>
    <p:extLst>
      <p:ext uri="{BB962C8B-B14F-4D97-AF65-F5344CB8AC3E}">
        <p14:creationId xmlns:p14="http://schemas.microsoft.com/office/powerpoint/2010/main" val="1251453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もしできるなら就職したほうがいい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25</a:t>
            </a:fld>
            <a:endParaRPr kumimoji="1" lang="ja-JP" altLang="en-US"/>
          </a:p>
        </p:txBody>
      </p:sp>
    </p:spTree>
    <p:extLst>
      <p:ext uri="{BB962C8B-B14F-4D97-AF65-F5344CB8AC3E}">
        <p14:creationId xmlns:p14="http://schemas.microsoft.com/office/powerpoint/2010/main" val="1926742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やりたいことなんて変わるけど</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28</a:t>
            </a:fld>
            <a:endParaRPr kumimoji="1" lang="ja-JP" altLang="en-US"/>
          </a:p>
        </p:txBody>
      </p:sp>
    </p:spTree>
    <p:extLst>
      <p:ext uri="{BB962C8B-B14F-4D97-AF65-F5344CB8AC3E}">
        <p14:creationId xmlns:p14="http://schemas.microsoft.com/office/powerpoint/2010/main" val="3352372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専攻科から院試という選択肢もある</a:t>
            </a:r>
            <a:endParaRPr kumimoji="1" lang="en-US" altLang="ja-JP" dirty="0"/>
          </a:p>
          <a:p>
            <a:r>
              <a:rPr kumimoji="1" lang="ja-JP" altLang="en-US" dirty="0"/>
              <a:t>どんなルートをたどって目標に到達できるか考える</a:t>
            </a:r>
            <a:endParaRPr kumimoji="1" lang="en-US" altLang="ja-JP" dirty="0"/>
          </a:p>
          <a:p>
            <a:r>
              <a:rPr kumimoji="1" lang="ja-JP" altLang="en-US" dirty="0"/>
              <a:t>やりたいことが専攻科でもできるなら考えてもいいかも</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29</a:t>
            </a:fld>
            <a:endParaRPr kumimoji="1" lang="ja-JP" altLang="en-US"/>
          </a:p>
        </p:txBody>
      </p:sp>
    </p:spTree>
    <p:extLst>
      <p:ext uri="{BB962C8B-B14F-4D97-AF65-F5344CB8AC3E}">
        <p14:creationId xmlns:p14="http://schemas.microsoft.com/office/powerpoint/2010/main" val="2213475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やりたいことなんて変わるけど</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32</a:t>
            </a:fld>
            <a:endParaRPr kumimoji="1" lang="ja-JP" altLang="en-US"/>
          </a:p>
        </p:txBody>
      </p:sp>
    </p:spTree>
    <p:extLst>
      <p:ext uri="{BB962C8B-B14F-4D97-AF65-F5344CB8AC3E}">
        <p14:creationId xmlns:p14="http://schemas.microsoft.com/office/powerpoint/2010/main" val="125290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今日はこんな感じの流れで発表していきます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3</a:t>
            </a:fld>
            <a:endParaRPr kumimoji="1" lang="ja-JP" altLang="en-US"/>
          </a:p>
        </p:txBody>
      </p:sp>
    </p:spTree>
    <p:extLst>
      <p:ext uri="{BB962C8B-B14F-4D97-AF65-F5344CB8AC3E}">
        <p14:creationId xmlns:p14="http://schemas.microsoft.com/office/powerpoint/2010/main" val="161368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編入説明会でも同じ学校の先輩でもいろいろなお話を聞けると思います。でも割とみんな言ってることは違うんですよね。</a:t>
            </a:r>
            <a:endParaRPr kumimoji="1" lang="en-US" altLang="ja-JP" dirty="0"/>
          </a:p>
          <a:p>
            <a:r>
              <a:rPr kumimoji="1" lang="ja-JP" altLang="en-US" dirty="0"/>
              <a:t>なのでそれが</a:t>
            </a:r>
            <a:r>
              <a:rPr kumimoji="1" lang="en-US" altLang="ja-JP" dirty="0"/>
              <a:t>100%</a:t>
            </a:r>
            <a:r>
              <a:rPr kumimoji="1" lang="ja-JP" altLang="en-US" dirty="0"/>
              <a:t>の答えではない。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4</a:t>
            </a:fld>
            <a:endParaRPr kumimoji="1" lang="ja-JP" altLang="en-US"/>
          </a:p>
        </p:txBody>
      </p:sp>
    </p:spTree>
    <p:extLst>
      <p:ext uri="{BB962C8B-B14F-4D97-AF65-F5344CB8AC3E}">
        <p14:creationId xmlns:p14="http://schemas.microsoft.com/office/powerpoint/2010/main" val="389803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その人にとっての答えが自分の答えなんでしょうか。答えなのではなく選択肢だと思って自分は何を信じればいいのかを取捨選択しましょう</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5</a:t>
            </a:fld>
            <a:endParaRPr kumimoji="1" lang="ja-JP" altLang="en-US"/>
          </a:p>
        </p:txBody>
      </p:sp>
    </p:spTree>
    <p:extLst>
      <p:ext uri="{BB962C8B-B14F-4D97-AF65-F5344CB8AC3E}">
        <p14:creationId xmlns:p14="http://schemas.microsoft.com/office/powerpoint/2010/main" val="420728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大学の説明に入る前に軽い自己紹介をさせていただきます。電気通信大学</a:t>
            </a:r>
            <a:r>
              <a:rPr kumimoji="1" lang="en-US" altLang="ja-JP" dirty="0"/>
              <a:t>3</a:t>
            </a:r>
            <a:r>
              <a:rPr kumimoji="1" lang="ja-JP" altLang="en-US" dirty="0"/>
              <a:t>年の浜崎です。岩手県の南端の一関高専から東京の西側にある電気通信大学に編入しました。</a:t>
            </a:r>
            <a:endParaRPr kumimoji="1" lang="en-US" altLang="ja-JP" dirty="0"/>
          </a:p>
          <a:p>
            <a:r>
              <a:rPr kumimoji="1" lang="ja-JP" altLang="en-US" dirty="0"/>
              <a:t>一関高専はロボコンが強いのですがまったく関係ないです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6</a:t>
            </a:fld>
            <a:endParaRPr kumimoji="1" lang="ja-JP" altLang="en-US"/>
          </a:p>
        </p:txBody>
      </p:sp>
    </p:spTree>
    <p:extLst>
      <p:ext uri="{BB962C8B-B14F-4D97-AF65-F5344CB8AC3E}">
        <p14:creationId xmlns:p14="http://schemas.microsoft.com/office/powerpoint/2010/main" val="428721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連絡先載せておくのでもしなにかあればメッセージください。高専時代から今まで右のようなことをやってました。</a:t>
            </a:r>
            <a:r>
              <a:rPr kumimoji="1" lang="en-US" altLang="ja-JP" dirty="0"/>
              <a:t>1</a:t>
            </a:r>
            <a:r>
              <a:rPr kumimoji="1" lang="ja-JP" altLang="en-US" dirty="0"/>
              <a:t>年生の時からいろいろやっていたわけじゃなくて</a:t>
            </a:r>
            <a:endParaRPr kumimoji="1" lang="en-US" altLang="ja-JP" dirty="0"/>
          </a:p>
          <a:p>
            <a:r>
              <a:rPr kumimoji="1" lang="ja-JP" altLang="en-US" dirty="0"/>
              <a:t>部活が落ち着いた</a:t>
            </a:r>
            <a:r>
              <a:rPr kumimoji="1" lang="en-US" altLang="ja-JP" dirty="0"/>
              <a:t>4</a:t>
            </a:r>
            <a:r>
              <a:rPr kumimoji="1" lang="ja-JP" altLang="en-US" dirty="0"/>
              <a:t>年生からこういうことを始めたからいつから始めるかはそんな関係ないと思う。現在は</a:t>
            </a:r>
            <a:r>
              <a:rPr kumimoji="1" lang="en-US" altLang="ja-JP" dirty="0" err="1"/>
              <a:t>Yugudo</a:t>
            </a:r>
            <a:r>
              <a:rPr kumimoji="1" lang="ja-JP" altLang="en-US" dirty="0"/>
              <a:t>というスタートアップ企業で</a:t>
            </a:r>
            <a:r>
              <a:rPr kumimoji="1" lang="en-US" altLang="ja-JP" dirty="0"/>
              <a:t>MR</a:t>
            </a:r>
            <a:r>
              <a:rPr kumimoji="1" lang="ja-JP" altLang="en-US" dirty="0"/>
              <a:t>アプリの開発をしている</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7</a:t>
            </a:fld>
            <a:endParaRPr kumimoji="1" lang="ja-JP" altLang="en-US"/>
          </a:p>
        </p:txBody>
      </p:sp>
    </p:spTree>
    <p:extLst>
      <p:ext uri="{BB962C8B-B14F-4D97-AF65-F5344CB8AC3E}">
        <p14:creationId xmlns:p14="http://schemas.microsoft.com/office/powerpoint/2010/main" val="334664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まず調べればわかることから</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8</a:t>
            </a:fld>
            <a:endParaRPr kumimoji="1" lang="ja-JP" altLang="en-US"/>
          </a:p>
        </p:txBody>
      </p:sp>
    </p:spTree>
    <p:extLst>
      <p:ext uri="{BB962C8B-B14F-4D97-AF65-F5344CB8AC3E}">
        <p14:creationId xmlns:p14="http://schemas.microsoft.com/office/powerpoint/2010/main" val="4125016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電通大の軽い説明を</a:t>
            </a:r>
            <a:r>
              <a:rPr kumimoji="1" lang="en-US" altLang="ja-JP" dirty="0"/>
              <a:t>…()</a:t>
            </a:r>
          </a:p>
          <a:p>
            <a:r>
              <a:rPr kumimoji="1" lang="ja-JP" altLang="en-US" dirty="0"/>
              <a:t>唯一地名が入っていない国立大学</a:t>
            </a:r>
            <a:endParaRPr kumimoji="1" lang="en-US" altLang="ja-JP" dirty="0"/>
          </a:p>
          <a:p>
            <a:r>
              <a:rPr kumimoji="1" lang="ja-JP" altLang="en-US" dirty="0"/>
              <a:t>研究が充実している</a:t>
            </a:r>
            <a:endParaRPr kumimoji="1" lang="en-US" altLang="ja-JP" dirty="0"/>
          </a:p>
          <a:p>
            <a:r>
              <a:rPr kumimoji="1" lang="ja-JP" altLang="en-US" dirty="0"/>
              <a:t>狭くて落ち着いた雰囲気で僕は好き</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9</a:t>
            </a:fld>
            <a:endParaRPr kumimoji="1" lang="ja-JP" altLang="en-US"/>
          </a:p>
        </p:txBody>
      </p:sp>
    </p:spTree>
    <p:extLst>
      <p:ext uri="{BB962C8B-B14F-4D97-AF65-F5344CB8AC3E}">
        <p14:creationId xmlns:p14="http://schemas.microsoft.com/office/powerpoint/2010/main" val="543054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2CEB5A-516A-496D-A5A2-610A464EC1E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A24D1C3-D4A0-47CD-BB49-221A18EBD0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402770A-F673-41BE-841E-5CE99EBBBF76}"/>
              </a:ext>
            </a:extLst>
          </p:cNvPr>
          <p:cNvSpPr>
            <a:spLocks noGrp="1"/>
          </p:cNvSpPr>
          <p:nvPr>
            <p:ph type="dt" sz="half" idx="10"/>
          </p:nvPr>
        </p:nvSpPr>
        <p:spPr/>
        <p:txBody>
          <a:bodyPr/>
          <a:lstStyle/>
          <a:p>
            <a:fld id="{708894B1-CD4E-421D-B1B5-0DFD2F3B3F5A}" type="datetimeFigureOut">
              <a:rPr kumimoji="1" lang="ja-JP" altLang="en-US" smtClean="0"/>
              <a:t>2020/7/26</a:t>
            </a:fld>
            <a:endParaRPr kumimoji="1" lang="ja-JP" altLang="en-US"/>
          </a:p>
        </p:txBody>
      </p:sp>
      <p:sp>
        <p:nvSpPr>
          <p:cNvPr id="5" name="フッター プレースホルダー 4">
            <a:extLst>
              <a:ext uri="{FF2B5EF4-FFF2-40B4-BE49-F238E27FC236}">
                <a16:creationId xmlns:a16="http://schemas.microsoft.com/office/drawing/2014/main" id="{B9A80B70-A49D-4495-86A3-2F34BB3C57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94BF37-B7A4-4C76-873B-929633387D8E}"/>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502815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8ED842-67BF-4137-B4C5-B971F7CC275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4CFBD6E-5243-4117-B095-4EC59780103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ECA78F9-E88E-4770-9681-DB3CEE5D0A66}"/>
              </a:ext>
            </a:extLst>
          </p:cNvPr>
          <p:cNvSpPr>
            <a:spLocks noGrp="1"/>
          </p:cNvSpPr>
          <p:nvPr>
            <p:ph type="dt" sz="half" idx="10"/>
          </p:nvPr>
        </p:nvSpPr>
        <p:spPr/>
        <p:txBody>
          <a:bodyPr/>
          <a:lstStyle/>
          <a:p>
            <a:fld id="{708894B1-CD4E-421D-B1B5-0DFD2F3B3F5A}" type="datetimeFigureOut">
              <a:rPr kumimoji="1" lang="ja-JP" altLang="en-US" smtClean="0"/>
              <a:t>2020/7/26</a:t>
            </a:fld>
            <a:endParaRPr kumimoji="1" lang="ja-JP" altLang="en-US"/>
          </a:p>
        </p:txBody>
      </p:sp>
      <p:sp>
        <p:nvSpPr>
          <p:cNvPr id="5" name="フッター プレースホルダー 4">
            <a:extLst>
              <a:ext uri="{FF2B5EF4-FFF2-40B4-BE49-F238E27FC236}">
                <a16:creationId xmlns:a16="http://schemas.microsoft.com/office/drawing/2014/main" id="{F29C1877-DD9C-4475-A64D-1C98208683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14472F6-1EED-4AB6-8ED2-BE4FA9191754}"/>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961020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089A4B2-00C4-4D51-89DF-6089CB40791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4412598-E0DF-49CD-93F8-39F83989358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E69DAA-869A-41B7-818D-3919FB571169}"/>
              </a:ext>
            </a:extLst>
          </p:cNvPr>
          <p:cNvSpPr>
            <a:spLocks noGrp="1"/>
          </p:cNvSpPr>
          <p:nvPr>
            <p:ph type="dt" sz="half" idx="10"/>
          </p:nvPr>
        </p:nvSpPr>
        <p:spPr/>
        <p:txBody>
          <a:bodyPr/>
          <a:lstStyle/>
          <a:p>
            <a:fld id="{708894B1-CD4E-421D-B1B5-0DFD2F3B3F5A}" type="datetimeFigureOut">
              <a:rPr kumimoji="1" lang="ja-JP" altLang="en-US" smtClean="0"/>
              <a:t>2020/7/26</a:t>
            </a:fld>
            <a:endParaRPr kumimoji="1" lang="ja-JP" altLang="en-US"/>
          </a:p>
        </p:txBody>
      </p:sp>
      <p:sp>
        <p:nvSpPr>
          <p:cNvPr id="5" name="フッター プレースホルダー 4">
            <a:extLst>
              <a:ext uri="{FF2B5EF4-FFF2-40B4-BE49-F238E27FC236}">
                <a16:creationId xmlns:a16="http://schemas.microsoft.com/office/drawing/2014/main" id="{AFB28901-03E2-41CA-8B2B-4F007325D10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B418BF-82A9-4806-98CB-CC7020C7B3D6}"/>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632377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9ECDC5-D188-4B08-959A-2CE8F96D1C3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D1A4784-E0CF-4A9C-A949-C8C828B946A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AC7C512-05DA-427A-A9F3-988A999DC676}"/>
              </a:ext>
            </a:extLst>
          </p:cNvPr>
          <p:cNvSpPr>
            <a:spLocks noGrp="1"/>
          </p:cNvSpPr>
          <p:nvPr>
            <p:ph type="dt" sz="half" idx="10"/>
          </p:nvPr>
        </p:nvSpPr>
        <p:spPr/>
        <p:txBody>
          <a:bodyPr/>
          <a:lstStyle/>
          <a:p>
            <a:fld id="{708894B1-CD4E-421D-B1B5-0DFD2F3B3F5A}" type="datetimeFigureOut">
              <a:rPr kumimoji="1" lang="ja-JP" altLang="en-US" smtClean="0"/>
              <a:t>2020/7/26</a:t>
            </a:fld>
            <a:endParaRPr kumimoji="1" lang="ja-JP" altLang="en-US"/>
          </a:p>
        </p:txBody>
      </p:sp>
      <p:sp>
        <p:nvSpPr>
          <p:cNvPr id="5" name="フッター プレースホルダー 4">
            <a:extLst>
              <a:ext uri="{FF2B5EF4-FFF2-40B4-BE49-F238E27FC236}">
                <a16:creationId xmlns:a16="http://schemas.microsoft.com/office/drawing/2014/main" id="{2F1C0C54-F841-445D-AC97-D63F2569E2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1DC8A0-7E06-4411-A72E-55E00916D48A}"/>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380446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5270F-B804-4D78-8050-DBEBF1C2124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F716554-567D-4541-8B93-5D3E5D0C1B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34BD3C3-5F17-442A-BCBE-A7F99AFCDB2E}"/>
              </a:ext>
            </a:extLst>
          </p:cNvPr>
          <p:cNvSpPr>
            <a:spLocks noGrp="1"/>
          </p:cNvSpPr>
          <p:nvPr>
            <p:ph type="dt" sz="half" idx="10"/>
          </p:nvPr>
        </p:nvSpPr>
        <p:spPr/>
        <p:txBody>
          <a:bodyPr/>
          <a:lstStyle/>
          <a:p>
            <a:fld id="{708894B1-CD4E-421D-B1B5-0DFD2F3B3F5A}" type="datetimeFigureOut">
              <a:rPr kumimoji="1" lang="ja-JP" altLang="en-US" smtClean="0"/>
              <a:t>2020/7/26</a:t>
            </a:fld>
            <a:endParaRPr kumimoji="1" lang="ja-JP" altLang="en-US"/>
          </a:p>
        </p:txBody>
      </p:sp>
      <p:sp>
        <p:nvSpPr>
          <p:cNvPr id="5" name="フッター プレースホルダー 4">
            <a:extLst>
              <a:ext uri="{FF2B5EF4-FFF2-40B4-BE49-F238E27FC236}">
                <a16:creationId xmlns:a16="http://schemas.microsoft.com/office/drawing/2014/main" id="{683A57C8-631C-445A-AD02-24C4C42C92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411D575-1F1E-42B4-B8EF-D9A403AA2819}"/>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165686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B6AA8E-A419-47F5-9E09-C9044E2DF91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76C1ABB-267B-4CBE-BA85-10826CB7098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EF5205B-9BD7-4AD0-867B-36401D10247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998C8F1-0394-48A2-B408-17625504906A}"/>
              </a:ext>
            </a:extLst>
          </p:cNvPr>
          <p:cNvSpPr>
            <a:spLocks noGrp="1"/>
          </p:cNvSpPr>
          <p:nvPr>
            <p:ph type="dt" sz="half" idx="10"/>
          </p:nvPr>
        </p:nvSpPr>
        <p:spPr/>
        <p:txBody>
          <a:bodyPr/>
          <a:lstStyle/>
          <a:p>
            <a:fld id="{708894B1-CD4E-421D-B1B5-0DFD2F3B3F5A}" type="datetimeFigureOut">
              <a:rPr kumimoji="1" lang="ja-JP" altLang="en-US" smtClean="0"/>
              <a:t>2020/7/26</a:t>
            </a:fld>
            <a:endParaRPr kumimoji="1" lang="ja-JP" altLang="en-US"/>
          </a:p>
        </p:txBody>
      </p:sp>
      <p:sp>
        <p:nvSpPr>
          <p:cNvPr id="6" name="フッター プレースホルダー 5">
            <a:extLst>
              <a:ext uri="{FF2B5EF4-FFF2-40B4-BE49-F238E27FC236}">
                <a16:creationId xmlns:a16="http://schemas.microsoft.com/office/drawing/2014/main" id="{49DCDB2C-CEC0-4D07-8967-86F3F86D30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7B7F518-C3A9-4697-A1F6-0C9C126FC719}"/>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7127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D05C48-3B79-4391-856D-F952AAC9F90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EB421F1-B033-4E3C-9B84-EBEE0DE7CF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ED36B1F-C889-4289-9A77-5201F54D716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F443483-19A2-4478-A13F-5390F7E4AB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B5714CC-87C1-45C9-BF50-3ABDE7C77D3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218B645-E0A2-4BCB-B9BC-3F59A9F53590}"/>
              </a:ext>
            </a:extLst>
          </p:cNvPr>
          <p:cNvSpPr>
            <a:spLocks noGrp="1"/>
          </p:cNvSpPr>
          <p:nvPr>
            <p:ph type="dt" sz="half" idx="10"/>
          </p:nvPr>
        </p:nvSpPr>
        <p:spPr/>
        <p:txBody>
          <a:bodyPr/>
          <a:lstStyle/>
          <a:p>
            <a:fld id="{708894B1-CD4E-421D-B1B5-0DFD2F3B3F5A}" type="datetimeFigureOut">
              <a:rPr kumimoji="1" lang="ja-JP" altLang="en-US" smtClean="0"/>
              <a:t>2020/7/26</a:t>
            </a:fld>
            <a:endParaRPr kumimoji="1" lang="ja-JP" altLang="en-US"/>
          </a:p>
        </p:txBody>
      </p:sp>
      <p:sp>
        <p:nvSpPr>
          <p:cNvPr id="8" name="フッター プレースホルダー 7">
            <a:extLst>
              <a:ext uri="{FF2B5EF4-FFF2-40B4-BE49-F238E27FC236}">
                <a16:creationId xmlns:a16="http://schemas.microsoft.com/office/drawing/2014/main" id="{6D936F5F-8D97-4454-99C1-C5DF0CE96FA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7183C8C-8BA7-4C5E-BB9B-EE4AF3B6D1FB}"/>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873857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1B911D-1384-4494-9891-C8A129BD8FA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73CCF32-506E-457E-AC9C-9C15140564AE}"/>
              </a:ext>
            </a:extLst>
          </p:cNvPr>
          <p:cNvSpPr>
            <a:spLocks noGrp="1"/>
          </p:cNvSpPr>
          <p:nvPr>
            <p:ph type="dt" sz="half" idx="10"/>
          </p:nvPr>
        </p:nvSpPr>
        <p:spPr/>
        <p:txBody>
          <a:bodyPr/>
          <a:lstStyle/>
          <a:p>
            <a:fld id="{708894B1-CD4E-421D-B1B5-0DFD2F3B3F5A}" type="datetimeFigureOut">
              <a:rPr kumimoji="1" lang="ja-JP" altLang="en-US" smtClean="0"/>
              <a:t>2020/7/26</a:t>
            </a:fld>
            <a:endParaRPr kumimoji="1" lang="ja-JP" altLang="en-US"/>
          </a:p>
        </p:txBody>
      </p:sp>
      <p:sp>
        <p:nvSpPr>
          <p:cNvPr id="4" name="フッター プレースホルダー 3">
            <a:extLst>
              <a:ext uri="{FF2B5EF4-FFF2-40B4-BE49-F238E27FC236}">
                <a16:creationId xmlns:a16="http://schemas.microsoft.com/office/drawing/2014/main" id="{A677B102-DFCD-4552-B462-F519F5F8EDC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B4D9843-762B-451C-BD39-7FC0BA213A0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64307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9B52E68-C9F4-4CB5-8238-032FA43C3FD9}"/>
              </a:ext>
            </a:extLst>
          </p:cNvPr>
          <p:cNvSpPr>
            <a:spLocks noGrp="1"/>
          </p:cNvSpPr>
          <p:nvPr>
            <p:ph type="dt" sz="half" idx="10"/>
          </p:nvPr>
        </p:nvSpPr>
        <p:spPr/>
        <p:txBody>
          <a:bodyPr/>
          <a:lstStyle/>
          <a:p>
            <a:fld id="{708894B1-CD4E-421D-B1B5-0DFD2F3B3F5A}" type="datetimeFigureOut">
              <a:rPr kumimoji="1" lang="ja-JP" altLang="en-US" smtClean="0"/>
              <a:t>2020/7/26</a:t>
            </a:fld>
            <a:endParaRPr kumimoji="1" lang="ja-JP" altLang="en-US"/>
          </a:p>
        </p:txBody>
      </p:sp>
      <p:sp>
        <p:nvSpPr>
          <p:cNvPr id="3" name="フッター プレースホルダー 2">
            <a:extLst>
              <a:ext uri="{FF2B5EF4-FFF2-40B4-BE49-F238E27FC236}">
                <a16:creationId xmlns:a16="http://schemas.microsoft.com/office/drawing/2014/main" id="{DA7210A5-B575-4EFC-98EA-AC537B9095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DB693F0-0C2C-4481-B4FF-FDF1AEE0402B}"/>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47407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07076-43FF-42B0-87F1-F7644EA22A3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0DC29B-98ED-4C50-9148-0841C69C0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454E335-AECC-4547-BD02-06D85918C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4D9DAD9-4BE7-4BAD-A01D-C0F17473CCAF}"/>
              </a:ext>
            </a:extLst>
          </p:cNvPr>
          <p:cNvSpPr>
            <a:spLocks noGrp="1"/>
          </p:cNvSpPr>
          <p:nvPr>
            <p:ph type="dt" sz="half" idx="10"/>
          </p:nvPr>
        </p:nvSpPr>
        <p:spPr/>
        <p:txBody>
          <a:bodyPr/>
          <a:lstStyle/>
          <a:p>
            <a:fld id="{708894B1-CD4E-421D-B1B5-0DFD2F3B3F5A}" type="datetimeFigureOut">
              <a:rPr kumimoji="1" lang="ja-JP" altLang="en-US" smtClean="0"/>
              <a:t>2020/7/26</a:t>
            </a:fld>
            <a:endParaRPr kumimoji="1" lang="ja-JP" altLang="en-US"/>
          </a:p>
        </p:txBody>
      </p:sp>
      <p:sp>
        <p:nvSpPr>
          <p:cNvPr id="6" name="フッター プレースホルダー 5">
            <a:extLst>
              <a:ext uri="{FF2B5EF4-FFF2-40B4-BE49-F238E27FC236}">
                <a16:creationId xmlns:a16="http://schemas.microsoft.com/office/drawing/2014/main" id="{1E11B2F7-317C-4FDE-82FA-8B5EE5F3346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AEA5649-E045-4238-9834-29F8B19BB797}"/>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819511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530E2-45ED-4374-8E25-59392AA68FA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05DBDD-E590-4EDE-B99E-35CE536654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15AFB9A-7C37-4EB6-A04A-1DA695EF0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EF9F067-9DA6-4C0F-815F-172E1A0DB202}"/>
              </a:ext>
            </a:extLst>
          </p:cNvPr>
          <p:cNvSpPr>
            <a:spLocks noGrp="1"/>
          </p:cNvSpPr>
          <p:nvPr>
            <p:ph type="dt" sz="half" idx="10"/>
          </p:nvPr>
        </p:nvSpPr>
        <p:spPr/>
        <p:txBody>
          <a:bodyPr/>
          <a:lstStyle/>
          <a:p>
            <a:fld id="{708894B1-CD4E-421D-B1B5-0DFD2F3B3F5A}" type="datetimeFigureOut">
              <a:rPr kumimoji="1" lang="ja-JP" altLang="en-US" smtClean="0"/>
              <a:t>2020/7/26</a:t>
            </a:fld>
            <a:endParaRPr kumimoji="1" lang="ja-JP" altLang="en-US"/>
          </a:p>
        </p:txBody>
      </p:sp>
      <p:sp>
        <p:nvSpPr>
          <p:cNvPr id="6" name="フッター プレースホルダー 5">
            <a:extLst>
              <a:ext uri="{FF2B5EF4-FFF2-40B4-BE49-F238E27FC236}">
                <a16:creationId xmlns:a16="http://schemas.microsoft.com/office/drawing/2014/main" id="{31E3A198-2AA7-43CF-B185-159EBA5ECDD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09C2F95-E846-4D8E-9A6D-3CF9CCD69B7A}"/>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4057038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4DC8B5E-6305-4B7C-A2BD-4C81540697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80C662E-89DB-43D7-B3EC-2E95DDA45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0172947-BB89-4336-9EAD-1EF0CF910E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894B1-CD4E-421D-B1B5-0DFD2F3B3F5A}" type="datetimeFigureOut">
              <a:rPr kumimoji="1" lang="ja-JP" altLang="en-US" smtClean="0"/>
              <a:t>2020/7/26</a:t>
            </a:fld>
            <a:endParaRPr kumimoji="1" lang="ja-JP" altLang="en-US"/>
          </a:p>
        </p:txBody>
      </p:sp>
      <p:sp>
        <p:nvSpPr>
          <p:cNvPr id="5" name="フッター プレースホルダー 4">
            <a:extLst>
              <a:ext uri="{FF2B5EF4-FFF2-40B4-BE49-F238E27FC236}">
                <a16:creationId xmlns:a16="http://schemas.microsoft.com/office/drawing/2014/main" id="{091D5BBA-5AAF-498B-BB30-F62FE5F11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8CAEC90-BF1E-4131-9A29-C89AA4DB84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40010257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8D75D30-E3D9-4A50-9F6C-4D917BA53FE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129" b="2287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3FDA63E0-9CF3-444A-9D31-010C3D23AC20}"/>
              </a:ext>
            </a:extLst>
          </p:cNvPr>
          <p:cNvSpPr>
            <a:spLocks noGrp="1"/>
          </p:cNvSpPr>
          <p:nvPr>
            <p:ph type="ctrTitle"/>
          </p:nvPr>
        </p:nvSpPr>
        <p:spPr>
          <a:xfrm>
            <a:off x="1524000" y="909562"/>
            <a:ext cx="9144000" cy="2900518"/>
          </a:xfrm>
        </p:spPr>
        <p:txBody>
          <a:bodyPr>
            <a:normAutofit/>
          </a:bodyPr>
          <a:lstStyle/>
          <a:p>
            <a:r>
              <a:rPr kumimoji="1" lang="ja-JP" altLang="en-US" sz="7200" dirty="0">
                <a:solidFill>
                  <a:srgbClr val="FFFFFF"/>
                </a:solidFill>
                <a:latin typeface="メイリオ" panose="020B0604030504040204" pitchFamily="50" charset="-128"/>
                <a:ea typeface="メイリオ" panose="020B0604030504040204" pitchFamily="50" charset="-128"/>
              </a:rPr>
              <a:t>関東</a:t>
            </a:r>
            <a:r>
              <a:rPr kumimoji="1" lang="en-US" altLang="ja-JP" sz="7200" dirty="0">
                <a:solidFill>
                  <a:srgbClr val="FFFFFF"/>
                </a:solidFill>
                <a:latin typeface="メイリオ" panose="020B0604030504040204" pitchFamily="50" charset="-128"/>
                <a:ea typeface="メイリオ" panose="020B0604030504040204" pitchFamily="50" charset="-128"/>
              </a:rPr>
              <a:t>ZENPEN</a:t>
            </a:r>
            <a:br>
              <a:rPr kumimoji="1" lang="ja-JP" altLang="ja-JP" sz="7200" dirty="0">
                <a:solidFill>
                  <a:srgbClr val="FFFFFF"/>
                </a:solidFill>
                <a:latin typeface="メイリオ" panose="020B0604030504040204" pitchFamily="50" charset="-128"/>
                <a:ea typeface="メイリオ" panose="020B0604030504040204" pitchFamily="50" charset="-128"/>
              </a:rPr>
            </a:br>
            <a:r>
              <a:rPr kumimoji="1" lang="ja-JP" altLang="ja-JP" sz="7200" dirty="0">
                <a:solidFill>
                  <a:srgbClr val="FFFFFF"/>
                </a:solidFill>
                <a:latin typeface="メイリオ" panose="020B0604030504040204" pitchFamily="50" charset="-128"/>
                <a:ea typeface="メイリオ" panose="020B0604030504040204" pitchFamily="50" charset="-128"/>
              </a:rPr>
              <a:t>編入説明会</a:t>
            </a:r>
          </a:p>
        </p:txBody>
      </p:sp>
      <p:sp>
        <p:nvSpPr>
          <p:cNvPr id="3" name="字幕 2">
            <a:extLst>
              <a:ext uri="{FF2B5EF4-FFF2-40B4-BE49-F238E27FC236}">
                <a16:creationId xmlns:a16="http://schemas.microsoft.com/office/drawing/2014/main" id="{075DB00C-0EC2-4CC7-B524-85BE6661018F}"/>
              </a:ext>
            </a:extLst>
          </p:cNvPr>
          <p:cNvSpPr>
            <a:spLocks noGrp="1"/>
          </p:cNvSpPr>
          <p:nvPr>
            <p:ph type="subTitle" idx="1"/>
          </p:nvPr>
        </p:nvSpPr>
        <p:spPr>
          <a:xfrm>
            <a:off x="1524000" y="4932441"/>
            <a:ext cx="9144000" cy="803197"/>
          </a:xfrm>
        </p:spPr>
        <p:txBody>
          <a:bodyPr>
            <a:normAutofit/>
          </a:bodyPr>
          <a:lstStyle/>
          <a:p>
            <a:pPr algn="r"/>
            <a:r>
              <a:rPr kumimoji="1" lang="ja-JP" altLang="en-US" sz="2800" dirty="0">
                <a:solidFill>
                  <a:srgbClr val="FFFFFF"/>
                </a:solidFill>
                <a:latin typeface="メイリオ" panose="020B0604030504040204" pitchFamily="50" charset="-128"/>
                <a:ea typeface="メイリオ" panose="020B0604030504040204" pitchFamily="50" charset="-128"/>
              </a:rPr>
              <a:t>電気通信大学</a:t>
            </a:r>
            <a:r>
              <a:rPr kumimoji="1" lang="en-US" altLang="ja-JP" sz="2800" dirty="0">
                <a:solidFill>
                  <a:srgbClr val="FFFFFF"/>
                </a:solidFill>
                <a:latin typeface="メイリオ" panose="020B0604030504040204" pitchFamily="50" charset="-128"/>
                <a:ea typeface="メイリオ" panose="020B0604030504040204" pitchFamily="50" charset="-128"/>
              </a:rPr>
              <a:t> </a:t>
            </a:r>
            <a:r>
              <a:rPr kumimoji="1" lang="ja-JP" altLang="ja-JP" sz="2800" dirty="0">
                <a:solidFill>
                  <a:srgbClr val="FFFFFF"/>
                </a:solidFill>
                <a:latin typeface="メイリオ" panose="020B0604030504040204" pitchFamily="50" charset="-128"/>
                <a:ea typeface="メイリオ" panose="020B0604030504040204" pitchFamily="50" charset="-128"/>
              </a:rPr>
              <a:t>浜崎 拓海</a:t>
            </a:r>
          </a:p>
        </p:txBody>
      </p:sp>
    </p:spTree>
    <p:extLst>
      <p:ext uri="{BB962C8B-B14F-4D97-AF65-F5344CB8AC3E}">
        <p14:creationId xmlns:p14="http://schemas.microsoft.com/office/powerpoint/2010/main" val="3396964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6791229" y="467373"/>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1762027" y="470012"/>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276627" y="1911284"/>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1762027" y="3505443"/>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791227" y="3505443"/>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724400" y="2705724"/>
            <a:ext cx="2743200" cy="1446550"/>
          </a:xfrm>
          <a:prstGeom prst="rect">
            <a:avLst/>
          </a:prstGeom>
          <a:noFill/>
        </p:spPr>
        <p:txBody>
          <a:bodyPr wrap="square" rtlCol="0">
            <a:spAutoFit/>
          </a:bodyPr>
          <a:lstStyle/>
          <a:p>
            <a:pPr algn="ctr"/>
            <a:r>
              <a:rPr lang="en-US" altLang="ja-JP" sz="4400" dirty="0">
                <a:latin typeface="+mn-ea"/>
              </a:rPr>
              <a:t>Ⅰ</a:t>
            </a:r>
            <a:r>
              <a:rPr lang="ja-JP" altLang="en-US" sz="4400" dirty="0">
                <a:latin typeface="+mn-ea"/>
              </a:rPr>
              <a:t>類</a:t>
            </a:r>
            <a:endParaRPr lang="en-US" altLang="ja-JP" sz="4400" dirty="0">
              <a:latin typeface="+mn-ea"/>
            </a:endParaRPr>
          </a:p>
          <a:p>
            <a:pPr algn="ctr"/>
            <a:r>
              <a:rPr kumimoji="1" lang="ja-JP" altLang="en-US" sz="4400" dirty="0">
                <a:latin typeface="+mn-ea"/>
              </a:rPr>
              <a:t>情報系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2209798" y="1336938"/>
            <a:ext cx="2743200" cy="1446550"/>
          </a:xfrm>
          <a:prstGeom prst="rect">
            <a:avLst/>
          </a:prstGeom>
          <a:noFill/>
        </p:spPr>
        <p:txBody>
          <a:bodyPr wrap="square" rtlCol="0">
            <a:spAutoFit/>
          </a:bodyPr>
          <a:lstStyle/>
          <a:p>
            <a:pPr algn="ctr"/>
            <a:r>
              <a:rPr lang="ja-JP" altLang="en-US" sz="4400" dirty="0">
                <a:latin typeface="+mn-ea"/>
              </a:rPr>
              <a:t>情報数理</a:t>
            </a:r>
            <a:endParaRPr lang="en-US" altLang="ja-JP" sz="4400" dirty="0">
              <a:latin typeface="+mn-ea"/>
            </a:endParaRPr>
          </a:p>
          <a:p>
            <a:pPr algn="ctr"/>
            <a:r>
              <a:rPr kumimoji="1" lang="ja-JP" altLang="en-US" sz="4400" dirty="0">
                <a:latin typeface="+mn-ea"/>
              </a:rPr>
              <a:t>工学</a:t>
            </a: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7239002" y="4291495"/>
            <a:ext cx="2743200" cy="1446550"/>
          </a:xfrm>
          <a:prstGeom prst="rect">
            <a:avLst/>
          </a:prstGeom>
          <a:noFill/>
        </p:spPr>
        <p:txBody>
          <a:bodyPr wrap="square" rtlCol="0">
            <a:spAutoFit/>
          </a:bodyPr>
          <a:lstStyle/>
          <a:p>
            <a:pPr algn="ctr"/>
            <a:r>
              <a:rPr kumimoji="1" lang="ja-JP" altLang="en-US" sz="4400" dirty="0">
                <a:latin typeface="+mn-ea"/>
              </a:rPr>
              <a:t>メディア</a:t>
            </a:r>
            <a:endParaRPr kumimoji="1" lang="en-US" altLang="ja-JP" sz="4400" dirty="0">
              <a:latin typeface="+mn-ea"/>
            </a:endParaRPr>
          </a:p>
          <a:p>
            <a:pPr algn="ctr"/>
            <a:r>
              <a:rPr lang="ja-JP" altLang="en-US" sz="4400" dirty="0">
                <a:latin typeface="+mn-ea"/>
              </a:rPr>
              <a:t>情報学</a:t>
            </a:r>
            <a:endParaRPr kumimoji="1" lang="ja-JP" altLang="en-US" sz="4400" dirty="0">
              <a:latin typeface="+mn-ea"/>
            </a:endParaRP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078352" y="1336938"/>
            <a:ext cx="3064495" cy="1446550"/>
          </a:xfrm>
          <a:prstGeom prst="rect">
            <a:avLst/>
          </a:prstGeom>
          <a:noFill/>
        </p:spPr>
        <p:txBody>
          <a:bodyPr wrap="square" rtlCol="0">
            <a:spAutoFit/>
          </a:bodyPr>
          <a:lstStyle/>
          <a:p>
            <a:pPr algn="ctr"/>
            <a:r>
              <a:rPr lang="ja-JP" altLang="en-US" sz="4400" dirty="0">
                <a:latin typeface="+mn-ea"/>
              </a:rPr>
              <a:t>経営・社会</a:t>
            </a:r>
            <a:endParaRPr lang="en-US" altLang="ja-JP" sz="4400" dirty="0">
              <a:latin typeface="+mn-ea"/>
            </a:endParaRPr>
          </a:p>
          <a:p>
            <a:pPr algn="ctr"/>
            <a:r>
              <a:rPr kumimoji="1" lang="ja-JP" altLang="en-US" sz="4400" dirty="0">
                <a:latin typeface="+mn-ea"/>
              </a:rPr>
              <a:t>情報学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641047" y="4374668"/>
            <a:ext cx="3880701" cy="1446550"/>
          </a:xfrm>
          <a:prstGeom prst="rect">
            <a:avLst/>
          </a:prstGeom>
          <a:noFill/>
        </p:spPr>
        <p:txBody>
          <a:bodyPr wrap="square" rtlCol="0">
            <a:spAutoFit/>
          </a:bodyPr>
          <a:lstStyle/>
          <a:p>
            <a:pPr algn="ctr"/>
            <a:r>
              <a:rPr lang="ja-JP" altLang="en-US" sz="4400" dirty="0">
                <a:latin typeface="+mn-ea"/>
              </a:rPr>
              <a:t>コンピュータサイエンス</a:t>
            </a:r>
            <a:endParaRPr kumimoji="1" lang="ja-JP" altLang="en-US" sz="4400" dirty="0">
              <a:latin typeface="+mn-ea"/>
            </a:endParaRPr>
          </a:p>
        </p:txBody>
      </p:sp>
    </p:spTree>
    <p:extLst>
      <p:ext uri="{BB962C8B-B14F-4D97-AF65-F5344CB8AC3E}">
        <p14:creationId xmlns:p14="http://schemas.microsoft.com/office/powerpoint/2010/main" val="2872099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61142" y="3766116"/>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Ⅱ</a:t>
            </a:r>
            <a:r>
              <a:rPr lang="ja-JP" altLang="en-US" sz="4400" dirty="0">
                <a:latin typeface="+mn-ea"/>
              </a:rPr>
              <a:t>類</a:t>
            </a:r>
            <a:endParaRPr lang="en-US" altLang="ja-JP" sz="4400" dirty="0">
              <a:latin typeface="+mn-ea"/>
            </a:endParaRPr>
          </a:p>
          <a:p>
            <a:pPr algn="ctr"/>
            <a:r>
              <a:rPr kumimoji="1" lang="ja-JP" altLang="en-US" sz="4400" dirty="0">
                <a:latin typeface="+mn-ea"/>
              </a:rPr>
              <a:t>融合系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1017609" y="2419068"/>
            <a:ext cx="3729089" cy="1446550"/>
          </a:xfrm>
          <a:prstGeom prst="rect">
            <a:avLst/>
          </a:prstGeom>
          <a:noFill/>
        </p:spPr>
        <p:txBody>
          <a:bodyPr wrap="square" rtlCol="0">
            <a:spAutoFit/>
          </a:bodyPr>
          <a:lstStyle/>
          <a:p>
            <a:pPr algn="ctr"/>
            <a:r>
              <a:rPr lang="ja-JP" altLang="en-US" sz="4400" dirty="0">
                <a:latin typeface="+mn-ea"/>
              </a:rPr>
              <a:t>セキュリティ情報学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電子情報学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76590" y="2253944"/>
            <a:ext cx="2903850" cy="1446550"/>
          </a:xfrm>
          <a:prstGeom prst="rect">
            <a:avLst/>
          </a:prstGeom>
          <a:noFill/>
        </p:spPr>
        <p:txBody>
          <a:bodyPr wrap="square" rtlCol="0">
            <a:spAutoFit/>
          </a:bodyPr>
          <a:lstStyle/>
          <a:p>
            <a:pPr algn="ctr"/>
            <a:r>
              <a:rPr kumimoji="1" lang="ja-JP" altLang="en-US" sz="4400" dirty="0">
                <a:latin typeface="+mn-ea"/>
              </a:rPr>
              <a:t>情報通信工学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33382" y="4580135"/>
            <a:ext cx="3880701" cy="1446550"/>
          </a:xfrm>
          <a:prstGeom prst="rect">
            <a:avLst/>
          </a:prstGeom>
          <a:noFill/>
        </p:spPr>
        <p:txBody>
          <a:bodyPr wrap="square" rtlCol="0">
            <a:spAutoFit/>
          </a:bodyPr>
          <a:lstStyle/>
          <a:p>
            <a:pPr algn="ctr"/>
            <a:r>
              <a:rPr lang="ja-JP" altLang="en-US" sz="4400" dirty="0">
                <a:latin typeface="+mn-ea"/>
              </a:rPr>
              <a:t>計測・制御</a:t>
            </a:r>
            <a:endParaRPr lang="en-US" altLang="ja-JP" sz="4400" dirty="0">
              <a:latin typeface="+mn-ea"/>
            </a:endParaRPr>
          </a:p>
          <a:p>
            <a:pPr algn="ctr"/>
            <a:r>
              <a:rPr lang="ja-JP" altLang="en-US" sz="4400" dirty="0">
                <a:latin typeface="+mn-ea"/>
              </a:rPr>
              <a:t>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37019" y="707947"/>
            <a:ext cx="3880701" cy="1446550"/>
          </a:xfrm>
          <a:prstGeom prst="rect">
            <a:avLst/>
          </a:prstGeom>
          <a:noFill/>
        </p:spPr>
        <p:txBody>
          <a:bodyPr wrap="square" rtlCol="0">
            <a:spAutoFit/>
          </a:bodyPr>
          <a:lstStyle/>
          <a:p>
            <a:pPr algn="ctr"/>
            <a:r>
              <a:rPr lang="ja-JP" altLang="en-US" sz="4400" dirty="0">
                <a:latin typeface="+mn-ea"/>
              </a:rPr>
              <a:t>先端</a:t>
            </a:r>
            <a:endParaRPr lang="en-US" altLang="ja-JP" sz="4400" dirty="0">
              <a:latin typeface="+mn-ea"/>
            </a:endParaRPr>
          </a:p>
          <a:p>
            <a:pPr algn="ctr"/>
            <a:r>
              <a:rPr lang="ja-JP" altLang="en-US" sz="4400" dirty="0">
                <a:latin typeface="+mn-ea"/>
              </a:rPr>
              <a:t>ロボティクス</a:t>
            </a:r>
            <a:endParaRPr kumimoji="1" lang="ja-JP" altLang="en-US" sz="4400" dirty="0">
              <a:latin typeface="+mn-ea"/>
            </a:endParaRPr>
          </a:p>
        </p:txBody>
      </p:sp>
    </p:spTree>
    <p:extLst>
      <p:ext uri="{BB962C8B-B14F-4D97-AF65-F5344CB8AC3E}">
        <p14:creationId xmlns:p14="http://schemas.microsoft.com/office/powerpoint/2010/main" val="218208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79576" y="3769114"/>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Ⅲ</a:t>
            </a:r>
            <a:r>
              <a:rPr lang="ja-JP" altLang="en-US" sz="4400" dirty="0">
                <a:latin typeface="+mn-ea"/>
              </a:rPr>
              <a:t>類</a:t>
            </a:r>
            <a:endParaRPr lang="en-US" altLang="ja-JP" sz="4400" dirty="0">
              <a:latin typeface="+mn-ea"/>
            </a:endParaRPr>
          </a:p>
          <a:p>
            <a:pPr algn="ctr"/>
            <a:r>
              <a:rPr kumimoji="1" lang="ja-JP" altLang="en-US" sz="4400" dirty="0">
                <a:latin typeface="+mn-ea"/>
              </a:rPr>
              <a:t>理工系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902330" y="2541199"/>
            <a:ext cx="3729089" cy="769441"/>
          </a:xfrm>
          <a:prstGeom prst="rect">
            <a:avLst/>
          </a:prstGeom>
          <a:noFill/>
        </p:spPr>
        <p:txBody>
          <a:bodyPr wrap="square" rtlCol="0">
            <a:spAutoFit/>
          </a:bodyPr>
          <a:lstStyle/>
          <a:p>
            <a:pPr algn="ctr"/>
            <a:r>
              <a:rPr lang="ja-JP" altLang="en-US" sz="4400" dirty="0">
                <a:latin typeface="+mn-ea"/>
              </a:rPr>
              <a:t>光工学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電子工学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47068" y="2188514"/>
            <a:ext cx="2903850" cy="1446550"/>
          </a:xfrm>
          <a:prstGeom prst="rect">
            <a:avLst/>
          </a:prstGeom>
          <a:noFill/>
        </p:spPr>
        <p:txBody>
          <a:bodyPr wrap="square" rtlCol="0">
            <a:spAutoFit/>
          </a:bodyPr>
          <a:lstStyle/>
          <a:p>
            <a:pPr algn="ctr"/>
            <a:r>
              <a:rPr kumimoji="1" lang="ja-JP" altLang="en-US" sz="4400" dirty="0">
                <a:latin typeface="+mn-ea"/>
              </a:rPr>
              <a:t>化学生命工学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58599" y="4938378"/>
            <a:ext cx="3880701" cy="769441"/>
          </a:xfrm>
          <a:prstGeom prst="rect">
            <a:avLst/>
          </a:prstGeom>
          <a:noFill/>
        </p:spPr>
        <p:txBody>
          <a:bodyPr wrap="square" rtlCol="0">
            <a:spAutoFit/>
          </a:bodyPr>
          <a:lstStyle/>
          <a:p>
            <a:pPr algn="ctr"/>
            <a:r>
              <a:rPr lang="ja-JP" altLang="en-US" sz="4400" dirty="0">
                <a:latin typeface="+mn-ea"/>
              </a:rPr>
              <a:t>機械システム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59604" y="1130618"/>
            <a:ext cx="3880701" cy="769441"/>
          </a:xfrm>
          <a:prstGeom prst="rect">
            <a:avLst/>
          </a:prstGeom>
          <a:noFill/>
        </p:spPr>
        <p:txBody>
          <a:bodyPr wrap="square" rtlCol="0">
            <a:spAutoFit/>
          </a:bodyPr>
          <a:lstStyle/>
          <a:p>
            <a:pPr algn="ctr"/>
            <a:r>
              <a:rPr lang="ja-JP" altLang="en-US" sz="4400" dirty="0">
                <a:latin typeface="+mn-ea"/>
              </a:rPr>
              <a:t>物理工学</a:t>
            </a:r>
            <a:endParaRPr kumimoji="1" lang="ja-JP" altLang="en-US" sz="4400" dirty="0">
              <a:latin typeface="+mn-ea"/>
            </a:endParaRPr>
          </a:p>
        </p:txBody>
      </p:sp>
    </p:spTree>
    <p:extLst>
      <p:ext uri="{BB962C8B-B14F-4D97-AF65-F5344CB8AC3E}">
        <p14:creationId xmlns:p14="http://schemas.microsoft.com/office/powerpoint/2010/main" val="2477489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تصویر">
            <a:extLst>
              <a:ext uri="{FF2B5EF4-FFF2-40B4-BE49-F238E27FC236}">
                <a16:creationId xmlns:a16="http://schemas.microsoft.com/office/drawing/2014/main" id="{47106DAD-BEBC-4E45-A853-79ACDB18D13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0294" y="1669083"/>
            <a:ext cx="4665506" cy="5188918"/>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2639E041-B5A4-461B-9751-575A56C34A54}"/>
              </a:ext>
            </a:extLst>
          </p:cNvPr>
          <p:cNvPicPr>
            <a:picLocks noChangeAspect="1"/>
          </p:cNvPicPr>
          <p:nvPr/>
        </p:nvPicPr>
        <p:blipFill>
          <a:blip r:embed="rId4"/>
          <a:stretch>
            <a:fillRect/>
          </a:stretch>
        </p:blipFill>
        <p:spPr>
          <a:xfrm>
            <a:off x="626906" y="1360162"/>
            <a:ext cx="5820389" cy="5478542"/>
          </a:xfrm>
          <a:prstGeom prst="rect">
            <a:avLst/>
          </a:prstGeom>
        </p:spPr>
      </p:pic>
      <p:sp>
        <p:nvSpPr>
          <p:cNvPr id="4" name="正方形/長方形 3">
            <a:extLst>
              <a:ext uri="{FF2B5EF4-FFF2-40B4-BE49-F238E27FC236}">
                <a16:creationId xmlns:a16="http://schemas.microsoft.com/office/drawing/2014/main" id="{BB8A05CF-AC4C-46F8-B4F9-8976160D2352}"/>
              </a:ext>
            </a:extLst>
          </p:cNvPr>
          <p:cNvSpPr/>
          <p:nvPr/>
        </p:nvSpPr>
        <p:spPr>
          <a:xfrm>
            <a:off x="1470581" y="3506770"/>
            <a:ext cx="1762812" cy="19796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1154BB4-2B4A-4590-9822-718241D7AEF2}"/>
              </a:ext>
            </a:extLst>
          </p:cNvPr>
          <p:cNvSpPr/>
          <p:nvPr/>
        </p:nvSpPr>
        <p:spPr>
          <a:xfrm>
            <a:off x="8143148" y="3063711"/>
            <a:ext cx="1839798" cy="44305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② </a:t>
            </a:r>
          </a:p>
        </p:txBody>
      </p:sp>
    </p:spTree>
    <p:extLst>
      <p:ext uri="{BB962C8B-B14F-4D97-AF65-F5344CB8AC3E}">
        <p14:creationId xmlns:p14="http://schemas.microsoft.com/office/powerpoint/2010/main" val="1319488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③ </a:t>
            </a:r>
          </a:p>
        </p:txBody>
      </p:sp>
      <p:sp>
        <p:nvSpPr>
          <p:cNvPr id="2" name="正方形/長方形 1">
            <a:extLst>
              <a:ext uri="{FF2B5EF4-FFF2-40B4-BE49-F238E27FC236}">
                <a16:creationId xmlns:a16="http://schemas.microsoft.com/office/drawing/2014/main" id="{D8CC96F2-A72F-4715-BC89-DF63C4B4B6DA}"/>
              </a:ext>
            </a:extLst>
          </p:cNvPr>
          <p:cNvSpPr/>
          <p:nvPr/>
        </p:nvSpPr>
        <p:spPr>
          <a:xfrm>
            <a:off x="0" y="1293718"/>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8523E0C-7ADB-42AE-BA0D-660E4F07A9C2}"/>
              </a:ext>
            </a:extLst>
          </p:cNvPr>
          <p:cNvSpPr/>
          <p:nvPr/>
        </p:nvSpPr>
        <p:spPr>
          <a:xfrm>
            <a:off x="-1" y="4079339"/>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2A1D4E6-AC70-4F26-AF89-5E11B387E5C0}"/>
              </a:ext>
            </a:extLst>
          </p:cNvPr>
          <p:cNvSpPr/>
          <p:nvPr/>
        </p:nvSpPr>
        <p:spPr>
          <a:xfrm>
            <a:off x="6096000" y="4072379"/>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994E71C-F24B-475B-960E-1212BAA4E939}"/>
              </a:ext>
            </a:extLst>
          </p:cNvPr>
          <p:cNvSpPr/>
          <p:nvPr/>
        </p:nvSpPr>
        <p:spPr>
          <a:xfrm>
            <a:off x="6095999" y="1286758"/>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画像">
            <a:extLst>
              <a:ext uri="{FF2B5EF4-FFF2-40B4-BE49-F238E27FC236}">
                <a16:creationId xmlns:a16="http://schemas.microsoft.com/office/drawing/2014/main" id="{CA278B84-148D-4A2E-867F-2BE785FFC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270617"/>
            <a:ext cx="6096000"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
            <a:extLst>
              <a:ext uri="{FF2B5EF4-FFF2-40B4-BE49-F238E27FC236}">
                <a16:creationId xmlns:a16="http://schemas.microsoft.com/office/drawing/2014/main" id="{D1FDEFCB-6D65-43EF-B7B6-3C1A84B80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809" y="1261558"/>
            <a:ext cx="6096793"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画像">
            <a:extLst>
              <a:ext uri="{FF2B5EF4-FFF2-40B4-BE49-F238E27FC236}">
                <a16:creationId xmlns:a16="http://schemas.microsoft.com/office/drawing/2014/main" id="{DFE1961D-9753-457D-A375-116EC369F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79339"/>
            <a:ext cx="6096000" cy="27786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画像">
            <a:extLst>
              <a:ext uri="{FF2B5EF4-FFF2-40B4-BE49-F238E27FC236}">
                <a16:creationId xmlns:a16="http://schemas.microsoft.com/office/drawing/2014/main" id="{690F0476-B88A-4689-9143-7A72B92418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049812"/>
            <a:ext cx="609600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27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A359386-C679-4391-A2B2-079184CF552C}"/>
              </a:ext>
            </a:extLst>
          </p:cNvPr>
          <p:cNvSpPr/>
          <p:nvPr/>
        </p:nvSpPr>
        <p:spPr>
          <a:xfrm>
            <a:off x="1" y="-21960"/>
            <a:ext cx="12191999" cy="1325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6" name="フローチャート: 結合子 5">
            <a:extLst>
              <a:ext uri="{FF2B5EF4-FFF2-40B4-BE49-F238E27FC236}">
                <a16:creationId xmlns:a16="http://schemas.microsoft.com/office/drawing/2014/main" id="{C5148339-762E-4B82-9BAC-AA08B2AA952F}"/>
              </a:ext>
            </a:extLst>
          </p:cNvPr>
          <p:cNvSpPr/>
          <p:nvPr/>
        </p:nvSpPr>
        <p:spPr>
          <a:xfrm>
            <a:off x="2746207" y="194550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5041D464-C407-4024-86AE-97E2D7B9749A}"/>
              </a:ext>
            </a:extLst>
          </p:cNvPr>
          <p:cNvSpPr/>
          <p:nvPr/>
        </p:nvSpPr>
        <p:spPr>
          <a:xfrm>
            <a:off x="2746207" y="290157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フローチャート: 結合子 22">
            <a:extLst>
              <a:ext uri="{FF2B5EF4-FFF2-40B4-BE49-F238E27FC236}">
                <a16:creationId xmlns:a16="http://schemas.microsoft.com/office/drawing/2014/main" id="{B3AC50F9-32A4-4749-85C4-CB2F56EEFDAE}"/>
              </a:ext>
            </a:extLst>
          </p:cNvPr>
          <p:cNvSpPr/>
          <p:nvPr/>
        </p:nvSpPr>
        <p:spPr>
          <a:xfrm>
            <a:off x="2746207" y="3857646"/>
            <a:ext cx="360000" cy="360000"/>
          </a:xfrm>
          <a:prstGeom prst="flowChartConnector">
            <a:avLst/>
          </a:prstGeom>
          <a:solidFill>
            <a:srgbClr val="4472C4"/>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フローチャート: 結合子 23">
            <a:extLst>
              <a:ext uri="{FF2B5EF4-FFF2-40B4-BE49-F238E27FC236}">
                <a16:creationId xmlns:a16="http://schemas.microsoft.com/office/drawing/2014/main" id="{4B8BC1FA-A121-4CB3-A876-1A47B8D461E1}"/>
              </a:ext>
            </a:extLst>
          </p:cNvPr>
          <p:cNvSpPr/>
          <p:nvPr/>
        </p:nvSpPr>
        <p:spPr>
          <a:xfrm>
            <a:off x="2746207" y="480927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フローチャート: 結合子 24">
            <a:extLst>
              <a:ext uri="{FF2B5EF4-FFF2-40B4-BE49-F238E27FC236}">
                <a16:creationId xmlns:a16="http://schemas.microsoft.com/office/drawing/2014/main" id="{5074840D-CEA4-40FD-8720-4ED8CF7F49FA}"/>
              </a:ext>
            </a:extLst>
          </p:cNvPr>
          <p:cNvSpPr/>
          <p:nvPr/>
        </p:nvSpPr>
        <p:spPr>
          <a:xfrm>
            <a:off x="2746207" y="5772473"/>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B6C5E3D9-18D3-4A2E-BB14-61E9D5E5C5C8}"/>
              </a:ext>
            </a:extLst>
          </p:cNvPr>
          <p:cNvSpPr txBox="1"/>
          <p:nvPr/>
        </p:nvSpPr>
        <p:spPr>
          <a:xfrm>
            <a:off x="3408671" y="2759754"/>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大学概要</a:t>
            </a:r>
          </a:p>
        </p:txBody>
      </p:sp>
      <p:sp>
        <p:nvSpPr>
          <p:cNvPr id="14" name="テキスト ボックス 13">
            <a:extLst>
              <a:ext uri="{FF2B5EF4-FFF2-40B4-BE49-F238E27FC236}">
                <a16:creationId xmlns:a16="http://schemas.microsoft.com/office/drawing/2014/main" id="{3BFB3816-F24E-43AC-87EF-74D2521063AC}"/>
              </a:ext>
            </a:extLst>
          </p:cNvPr>
          <p:cNvSpPr txBox="1"/>
          <p:nvPr/>
        </p:nvSpPr>
        <p:spPr>
          <a:xfrm>
            <a:off x="3408671" y="3714482"/>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solidFill>
            <a:srgbClr val="FFC000"/>
          </a:solidFill>
          <a:ln w="28575">
            <a:solidFill>
              <a:schemeClr val="accent1"/>
            </a:solidFill>
          </a:ln>
        </p:spPr>
        <p:txBody>
          <a:bodyPr wrap="square" rtlCol="0">
            <a:spAutoFit/>
          </a:bodyPr>
          <a:lstStyle/>
          <a:p>
            <a:pPr algn="ctr"/>
            <a:r>
              <a:rPr kumimoji="1" lang="ja-JP" altLang="en-US" sz="3600" b="1" dirty="0">
                <a:latin typeface="+mn-ea"/>
              </a:rPr>
              <a:t>編入の動機</a:t>
            </a:r>
          </a:p>
        </p:txBody>
      </p:sp>
      <p:sp>
        <p:nvSpPr>
          <p:cNvPr id="15" name="テキスト ボックス 14">
            <a:extLst>
              <a:ext uri="{FF2B5EF4-FFF2-40B4-BE49-F238E27FC236}">
                <a16:creationId xmlns:a16="http://schemas.microsoft.com/office/drawing/2014/main" id="{0DD96F21-F356-4066-97B1-343242A6BD89}"/>
              </a:ext>
            </a:extLst>
          </p:cNvPr>
          <p:cNvSpPr txBox="1"/>
          <p:nvPr/>
        </p:nvSpPr>
        <p:spPr>
          <a:xfrm>
            <a:off x="3408671" y="4666110"/>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編入してみて</a:t>
            </a:r>
            <a:endParaRPr kumimoji="1" lang="en-US" altLang="ja-JP" sz="3600" dirty="0">
              <a:latin typeface="+mn-ea"/>
            </a:endParaRPr>
          </a:p>
        </p:txBody>
      </p:sp>
      <p:sp>
        <p:nvSpPr>
          <p:cNvPr id="19" name="テキスト ボックス 18">
            <a:extLst>
              <a:ext uri="{FF2B5EF4-FFF2-40B4-BE49-F238E27FC236}">
                <a16:creationId xmlns:a16="http://schemas.microsoft.com/office/drawing/2014/main" id="{EAE85900-2E0C-4C5E-8127-C0E3A4FF45CA}"/>
              </a:ext>
            </a:extLst>
          </p:cNvPr>
          <p:cNvSpPr txBox="1"/>
          <p:nvPr/>
        </p:nvSpPr>
        <p:spPr>
          <a:xfrm>
            <a:off x="3408670" y="1805026"/>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初めに</a:t>
            </a:r>
            <a:endParaRPr kumimoji="1" lang="en-US" altLang="ja-JP" sz="3600" dirty="0">
              <a:latin typeface="+mn-ea"/>
            </a:endParaRPr>
          </a:p>
        </p:txBody>
      </p:sp>
      <p:sp>
        <p:nvSpPr>
          <p:cNvPr id="21" name="テキスト ボックス 20">
            <a:extLst>
              <a:ext uri="{FF2B5EF4-FFF2-40B4-BE49-F238E27FC236}">
                <a16:creationId xmlns:a16="http://schemas.microsoft.com/office/drawing/2014/main" id="{1A77FB23-964A-459F-8A69-13E4DF4CE113}"/>
              </a:ext>
            </a:extLst>
          </p:cNvPr>
          <p:cNvSpPr txBox="1"/>
          <p:nvPr/>
        </p:nvSpPr>
        <p:spPr>
          <a:xfrm>
            <a:off x="3408669" y="5617738"/>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進路決定にあたり</a:t>
            </a:r>
            <a:endParaRPr kumimoji="1" lang="en-US" altLang="ja-JP" sz="3600" dirty="0">
              <a:latin typeface="+mn-ea"/>
            </a:endParaRPr>
          </a:p>
        </p:txBody>
      </p:sp>
      <p:cxnSp>
        <p:nvCxnSpPr>
          <p:cNvPr id="8" name="直線コネクタ 7">
            <a:extLst>
              <a:ext uri="{FF2B5EF4-FFF2-40B4-BE49-F238E27FC236}">
                <a16:creationId xmlns:a16="http://schemas.microsoft.com/office/drawing/2014/main" id="{0304A6F2-917C-4713-BDF8-77810967133F}"/>
              </a:ext>
            </a:extLst>
          </p:cNvPr>
          <p:cNvCxnSpPr>
            <a:stCxn id="6" idx="4"/>
            <a:endCxn id="20" idx="0"/>
          </p:cNvCxnSpPr>
          <p:nvPr/>
        </p:nvCxnSpPr>
        <p:spPr>
          <a:xfrm>
            <a:off x="2926207" y="230550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D7730C7-E8C8-4A67-984B-127BE0C0C814}"/>
              </a:ext>
            </a:extLst>
          </p:cNvPr>
          <p:cNvCxnSpPr>
            <a:cxnSpLocks/>
            <a:stCxn id="20" idx="4"/>
            <a:endCxn id="23" idx="0"/>
          </p:cNvCxnSpPr>
          <p:nvPr/>
        </p:nvCxnSpPr>
        <p:spPr>
          <a:xfrm>
            <a:off x="2926207" y="326157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8D7E029-7BB4-46DF-8F82-A8EE6D1B5B14}"/>
              </a:ext>
            </a:extLst>
          </p:cNvPr>
          <p:cNvCxnSpPr>
            <a:cxnSpLocks/>
            <a:stCxn id="23" idx="4"/>
            <a:endCxn id="24" idx="0"/>
          </p:cNvCxnSpPr>
          <p:nvPr/>
        </p:nvCxnSpPr>
        <p:spPr>
          <a:xfrm>
            <a:off x="2926207" y="4217646"/>
            <a:ext cx="0" cy="59163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922EAD4-F48A-4CE9-A6C1-EDF82D3AA47C}"/>
              </a:ext>
            </a:extLst>
          </p:cNvPr>
          <p:cNvCxnSpPr>
            <a:cxnSpLocks/>
            <a:stCxn id="24" idx="4"/>
            <a:endCxn id="25" idx="0"/>
          </p:cNvCxnSpPr>
          <p:nvPr/>
        </p:nvCxnSpPr>
        <p:spPr>
          <a:xfrm>
            <a:off x="2926207" y="5169276"/>
            <a:ext cx="0" cy="603197"/>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81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FDEF0AD-A1EF-49A4-80F6-E5F340D95AB5}"/>
              </a:ext>
            </a:extLst>
          </p:cNvPr>
          <p:cNvSpPr/>
          <p:nvPr/>
        </p:nvSpPr>
        <p:spPr>
          <a:xfrm>
            <a:off x="0" y="3070860"/>
            <a:ext cx="3086100" cy="71628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3BE014D-EBDC-4BFB-A8FE-A35818FB1799}"/>
              </a:ext>
            </a:extLst>
          </p:cNvPr>
          <p:cNvSpPr/>
          <p:nvPr/>
        </p:nvSpPr>
        <p:spPr>
          <a:xfrm>
            <a:off x="6096000" y="3070860"/>
            <a:ext cx="3009900" cy="71628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a:extLst>
              <a:ext uri="{FF2B5EF4-FFF2-40B4-BE49-F238E27FC236}">
                <a16:creationId xmlns:a16="http://schemas.microsoft.com/office/drawing/2014/main" id="{37BE6E86-D9B7-4EFE-A304-A70F80D34F53}"/>
              </a:ext>
            </a:extLst>
          </p:cNvPr>
          <p:cNvSpPr/>
          <p:nvPr/>
        </p:nvSpPr>
        <p:spPr>
          <a:xfrm>
            <a:off x="3086100" y="3070860"/>
            <a:ext cx="3009900" cy="716280"/>
          </a:xfrm>
          <a:prstGeom prst="rect">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3E7172D-48B3-4C32-832B-C9930A33B003}"/>
              </a:ext>
            </a:extLst>
          </p:cNvPr>
          <p:cNvSpPr/>
          <p:nvPr/>
        </p:nvSpPr>
        <p:spPr>
          <a:xfrm>
            <a:off x="9105900" y="3070860"/>
            <a:ext cx="3086100" cy="716280"/>
          </a:xfrm>
          <a:prstGeom prst="rect">
            <a:avLst/>
          </a:prstGeom>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ローチャート: 結合子 7">
            <a:extLst>
              <a:ext uri="{FF2B5EF4-FFF2-40B4-BE49-F238E27FC236}">
                <a16:creationId xmlns:a16="http://schemas.microsoft.com/office/drawing/2014/main" id="{61666B26-B027-4304-AD10-A4AE734F2FBA}"/>
              </a:ext>
            </a:extLst>
          </p:cNvPr>
          <p:cNvSpPr/>
          <p:nvPr/>
        </p:nvSpPr>
        <p:spPr>
          <a:xfrm>
            <a:off x="1399050" y="3285000"/>
            <a:ext cx="288000" cy="288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ローチャート: 結合子 8">
            <a:extLst>
              <a:ext uri="{FF2B5EF4-FFF2-40B4-BE49-F238E27FC236}">
                <a16:creationId xmlns:a16="http://schemas.microsoft.com/office/drawing/2014/main" id="{03CB494B-0FB8-4E19-988C-979CD54B606F}"/>
              </a:ext>
            </a:extLst>
          </p:cNvPr>
          <p:cNvSpPr/>
          <p:nvPr/>
        </p:nvSpPr>
        <p:spPr>
          <a:xfrm>
            <a:off x="4447050" y="3285000"/>
            <a:ext cx="288000" cy="288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結合子 9">
            <a:extLst>
              <a:ext uri="{FF2B5EF4-FFF2-40B4-BE49-F238E27FC236}">
                <a16:creationId xmlns:a16="http://schemas.microsoft.com/office/drawing/2014/main" id="{4119E4B3-BC4A-42AF-8CD0-FF25ED4C5270}"/>
              </a:ext>
            </a:extLst>
          </p:cNvPr>
          <p:cNvSpPr/>
          <p:nvPr/>
        </p:nvSpPr>
        <p:spPr>
          <a:xfrm>
            <a:off x="7456950" y="3285000"/>
            <a:ext cx="288000" cy="288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結合子 10">
            <a:extLst>
              <a:ext uri="{FF2B5EF4-FFF2-40B4-BE49-F238E27FC236}">
                <a16:creationId xmlns:a16="http://schemas.microsoft.com/office/drawing/2014/main" id="{6232C526-5BF0-47FA-9E31-607FB5F0AC6E}"/>
              </a:ext>
            </a:extLst>
          </p:cNvPr>
          <p:cNvSpPr/>
          <p:nvPr/>
        </p:nvSpPr>
        <p:spPr>
          <a:xfrm>
            <a:off x="10504950" y="3285000"/>
            <a:ext cx="288000" cy="288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B96B117F-611E-4243-8D3D-223A9278AB18}"/>
              </a:ext>
            </a:extLst>
          </p:cNvPr>
          <p:cNvSpPr/>
          <p:nvPr/>
        </p:nvSpPr>
        <p:spPr>
          <a:xfrm>
            <a:off x="1475618" y="3787140"/>
            <a:ext cx="139822" cy="1112520"/>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0ACCD34-62D6-40A6-A3AD-70B2F5A91EF9}"/>
              </a:ext>
            </a:extLst>
          </p:cNvPr>
          <p:cNvSpPr/>
          <p:nvPr/>
        </p:nvSpPr>
        <p:spPr>
          <a:xfrm>
            <a:off x="4521139" y="1958340"/>
            <a:ext cx="139822" cy="1112520"/>
          </a:xfrm>
          <a:prstGeom prst="rect">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67D6E923-03E3-43D8-AB3F-E9E2A7B93BB0}"/>
              </a:ext>
            </a:extLst>
          </p:cNvPr>
          <p:cNvSpPr/>
          <p:nvPr/>
        </p:nvSpPr>
        <p:spPr>
          <a:xfrm>
            <a:off x="7531039" y="3787140"/>
            <a:ext cx="139822" cy="1112520"/>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E66C397-C63A-4E35-831C-FC5965C36663}"/>
              </a:ext>
            </a:extLst>
          </p:cNvPr>
          <p:cNvSpPr/>
          <p:nvPr/>
        </p:nvSpPr>
        <p:spPr>
          <a:xfrm>
            <a:off x="10579039" y="1958340"/>
            <a:ext cx="139822" cy="1112520"/>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B3BE6083-FA90-4529-8312-752CF8B66A6A}"/>
              </a:ext>
            </a:extLst>
          </p:cNvPr>
          <p:cNvSpPr/>
          <p:nvPr/>
        </p:nvSpPr>
        <p:spPr>
          <a:xfrm>
            <a:off x="931050" y="4899660"/>
            <a:ext cx="1224000" cy="1224000"/>
          </a:xfrm>
          <a:prstGeom prst="ellipse">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D498348D-9C9D-4DA1-A278-3181A0278713}"/>
              </a:ext>
            </a:extLst>
          </p:cNvPr>
          <p:cNvSpPr/>
          <p:nvPr/>
        </p:nvSpPr>
        <p:spPr>
          <a:xfrm>
            <a:off x="3979050" y="734340"/>
            <a:ext cx="1224000" cy="1224000"/>
          </a:xfrm>
          <a:prstGeom prst="ellipse">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0B74BBD7-EF2F-4E42-8ADD-101DE2BAE884}"/>
              </a:ext>
            </a:extLst>
          </p:cNvPr>
          <p:cNvSpPr/>
          <p:nvPr/>
        </p:nvSpPr>
        <p:spPr>
          <a:xfrm>
            <a:off x="6988950" y="4899660"/>
            <a:ext cx="1224000" cy="1224000"/>
          </a:xfrm>
          <a:prstGeom prst="ellipse">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233817F-A150-4A0A-8005-F516E7144020}"/>
              </a:ext>
            </a:extLst>
          </p:cNvPr>
          <p:cNvSpPr/>
          <p:nvPr/>
        </p:nvSpPr>
        <p:spPr>
          <a:xfrm>
            <a:off x="10036950" y="734340"/>
            <a:ext cx="1224000" cy="1224000"/>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2EEF7E3C-3890-44EA-8FD6-312537AAAD5A}"/>
              </a:ext>
            </a:extLst>
          </p:cNvPr>
          <p:cNvSpPr txBox="1"/>
          <p:nvPr/>
        </p:nvSpPr>
        <p:spPr>
          <a:xfrm>
            <a:off x="1097280" y="5113800"/>
            <a:ext cx="883920" cy="847439"/>
          </a:xfrm>
          <a:prstGeom prst="rect">
            <a:avLst/>
          </a:prstGeom>
          <a:noFill/>
        </p:spPr>
        <p:txBody>
          <a:bodyPr wrap="square" rtlCol="0">
            <a:spAutoFit/>
          </a:bodyPr>
          <a:lstStyle/>
          <a:p>
            <a:pPr algn="ctr"/>
            <a:r>
              <a:rPr lang="en-US" altLang="ja-JP" sz="2400" b="1" dirty="0">
                <a:solidFill>
                  <a:schemeClr val="bg1"/>
                </a:solidFill>
                <a:latin typeface="游ゴシック Medium" panose="020B0500000000000000" pitchFamily="50" charset="-128"/>
                <a:ea typeface="游ゴシック Medium" panose="020B0500000000000000" pitchFamily="50" charset="-128"/>
              </a:rPr>
              <a:t>3</a:t>
            </a:r>
            <a:r>
              <a:rPr lang="ja-JP" altLang="en-US" sz="2400" b="1" dirty="0">
                <a:solidFill>
                  <a:schemeClr val="bg1"/>
                </a:solidFill>
                <a:latin typeface="游ゴシック Medium" panose="020B0500000000000000" pitchFamily="50" charset="-128"/>
                <a:ea typeface="游ゴシック Medium" panose="020B0500000000000000" pitchFamily="50" charset="-128"/>
              </a:rPr>
              <a:t>年</a:t>
            </a:r>
            <a:endParaRPr lang="en-US" altLang="ja-JP" sz="2400" b="1" dirty="0">
              <a:solidFill>
                <a:schemeClr val="bg1"/>
              </a:solidFill>
              <a:latin typeface="游ゴシック Medium" panose="020B0500000000000000" pitchFamily="50" charset="-128"/>
              <a:ea typeface="游ゴシック Medium" panose="020B0500000000000000" pitchFamily="50" charset="-128"/>
            </a:endParaRPr>
          </a:p>
          <a:p>
            <a:pPr algn="ctr"/>
            <a:r>
              <a:rPr kumimoji="1" lang="en-US" altLang="ja-JP" sz="2400" b="1" dirty="0">
                <a:solidFill>
                  <a:schemeClr val="bg1"/>
                </a:solidFill>
                <a:latin typeface="游ゴシック Medium" panose="020B0500000000000000" pitchFamily="50" charset="-128"/>
                <a:ea typeface="游ゴシック Medium" panose="020B0500000000000000" pitchFamily="50" charset="-128"/>
              </a:rPr>
              <a:t>10</a:t>
            </a:r>
            <a:r>
              <a:rPr kumimoji="1" lang="ja-JP" altLang="en-US" sz="2400" b="1" dirty="0">
                <a:solidFill>
                  <a:schemeClr val="bg1"/>
                </a:solidFill>
                <a:latin typeface="游ゴシック Medium" panose="020B0500000000000000" pitchFamily="50" charset="-128"/>
                <a:ea typeface="游ゴシック Medium" panose="020B0500000000000000" pitchFamily="50" charset="-128"/>
              </a:rPr>
              <a:t>月</a:t>
            </a:r>
          </a:p>
        </p:txBody>
      </p:sp>
      <p:sp>
        <p:nvSpPr>
          <p:cNvPr id="21" name="テキスト ボックス 20">
            <a:extLst>
              <a:ext uri="{FF2B5EF4-FFF2-40B4-BE49-F238E27FC236}">
                <a16:creationId xmlns:a16="http://schemas.microsoft.com/office/drawing/2014/main" id="{A66C4FFC-F5A6-4106-B5BD-A68061163F47}"/>
              </a:ext>
            </a:extLst>
          </p:cNvPr>
          <p:cNvSpPr txBox="1"/>
          <p:nvPr/>
        </p:nvSpPr>
        <p:spPr>
          <a:xfrm>
            <a:off x="4149090" y="922621"/>
            <a:ext cx="883920" cy="847439"/>
          </a:xfrm>
          <a:prstGeom prst="rect">
            <a:avLst/>
          </a:prstGeom>
          <a:noFill/>
        </p:spPr>
        <p:txBody>
          <a:bodyPr wrap="square" rtlCol="0">
            <a:spAutoFit/>
          </a:bodyPr>
          <a:lstStyle/>
          <a:p>
            <a:pPr algn="ctr"/>
            <a:r>
              <a:rPr lang="en-US" altLang="ja-JP" sz="2400" b="1" dirty="0">
                <a:solidFill>
                  <a:schemeClr val="bg1"/>
                </a:solidFill>
                <a:latin typeface="游ゴシック Medium" panose="020B0500000000000000" pitchFamily="50" charset="-128"/>
                <a:ea typeface="游ゴシック Medium" panose="020B0500000000000000" pitchFamily="50" charset="-128"/>
              </a:rPr>
              <a:t>3</a:t>
            </a:r>
            <a:r>
              <a:rPr lang="ja-JP" altLang="en-US" sz="2400" b="1" dirty="0">
                <a:solidFill>
                  <a:schemeClr val="bg1"/>
                </a:solidFill>
                <a:latin typeface="游ゴシック Medium" panose="020B0500000000000000" pitchFamily="50" charset="-128"/>
                <a:ea typeface="游ゴシック Medium" panose="020B0500000000000000" pitchFamily="50" charset="-128"/>
              </a:rPr>
              <a:t>年</a:t>
            </a:r>
            <a:endParaRPr lang="en-US" altLang="ja-JP" sz="2400" b="1" dirty="0">
              <a:solidFill>
                <a:schemeClr val="bg1"/>
              </a:solidFill>
              <a:latin typeface="游ゴシック Medium" panose="020B0500000000000000" pitchFamily="50" charset="-128"/>
              <a:ea typeface="游ゴシック Medium" panose="020B0500000000000000" pitchFamily="50" charset="-128"/>
            </a:endParaRPr>
          </a:p>
          <a:p>
            <a:pPr algn="ctr"/>
            <a:r>
              <a:rPr kumimoji="1" lang="en-US" altLang="ja-JP" sz="2400" b="1" dirty="0">
                <a:solidFill>
                  <a:schemeClr val="bg1"/>
                </a:solidFill>
                <a:latin typeface="游ゴシック Medium" panose="020B0500000000000000" pitchFamily="50" charset="-128"/>
                <a:ea typeface="游ゴシック Medium" panose="020B0500000000000000" pitchFamily="50" charset="-128"/>
              </a:rPr>
              <a:t>2</a:t>
            </a:r>
            <a:r>
              <a:rPr kumimoji="1" lang="ja-JP" altLang="en-US" sz="2400" b="1" dirty="0">
                <a:solidFill>
                  <a:schemeClr val="bg1"/>
                </a:solidFill>
                <a:latin typeface="游ゴシック Medium" panose="020B0500000000000000" pitchFamily="50" charset="-128"/>
                <a:ea typeface="游ゴシック Medium" panose="020B0500000000000000" pitchFamily="50" charset="-128"/>
              </a:rPr>
              <a:t>月</a:t>
            </a:r>
          </a:p>
        </p:txBody>
      </p:sp>
      <p:sp>
        <p:nvSpPr>
          <p:cNvPr id="22" name="テキスト ボックス 21">
            <a:extLst>
              <a:ext uri="{FF2B5EF4-FFF2-40B4-BE49-F238E27FC236}">
                <a16:creationId xmlns:a16="http://schemas.microsoft.com/office/drawing/2014/main" id="{57CBBF8E-AC8D-49E5-AC7C-B82F274C7FB4}"/>
              </a:ext>
            </a:extLst>
          </p:cNvPr>
          <p:cNvSpPr txBox="1"/>
          <p:nvPr/>
        </p:nvSpPr>
        <p:spPr>
          <a:xfrm>
            <a:off x="7158990" y="5113799"/>
            <a:ext cx="883920" cy="847439"/>
          </a:xfrm>
          <a:prstGeom prst="rect">
            <a:avLst/>
          </a:prstGeom>
          <a:noFill/>
        </p:spPr>
        <p:txBody>
          <a:bodyPr wrap="square" rtlCol="0">
            <a:spAutoFit/>
          </a:bodyPr>
          <a:lstStyle/>
          <a:p>
            <a:pPr algn="ctr"/>
            <a:r>
              <a:rPr lang="en-US" altLang="ja-JP" sz="2400" b="1" dirty="0">
                <a:solidFill>
                  <a:schemeClr val="bg1"/>
                </a:solidFill>
                <a:latin typeface="游ゴシック Medium" panose="020B0500000000000000" pitchFamily="50" charset="-128"/>
                <a:ea typeface="游ゴシック Medium" panose="020B0500000000000000" pitchFamily="50" charset="-128"/>
              </a:rPr>
              <a:t>4</a:t>
            </a:r>
            <a:r>
              <a:rPr lang="ja-JP" altLang="en-US" sz="2400" b="1" dirty="0">
                <a:solidFill>
                  <a:schemeClr val="bg1"/>
                </a:solidFill>
                <a:latin typeface="游ゴシック Medium" panose="020B0500000000000000" pitchFamily="50" charset="-128"/>
                <a:ea typeface="游ゴシック Medium" panose="020B0500000000000000" pitchFamily="50" charset="-128"/>
              </a:rPr>
              <a:t>年</a:t>
            </a:r>
            <a:endParaRPr lang="en-US" altLang="ja-JP" sz="2400" b="1" dirty="0">
              <a:solidFill>
                <a:schemeClr val="bg1"/>
              </a:solidFill>
              <a:latin typeface="游ゴシック Medium" panose="020B0500000000000000" pitchFamily="50" charset="-128"/>
              <a:ea typeface="游ゴシック Medium" panose="020B0500000000000000" pitchFamily="50" charset="-128"/>
            </a:endParaRPr>
          </a:p>
          <a:p>
            <a:pPr algn="ctr"/>
            <a:r>
              <a:rPr lang="en-US" altLang="ja-JP" sz="2400" b="1" dirty="0">
                <a:solidFill>
                  <a:schemeClr val="bg1"/>
                </a:solidFill>
                <a:latin typeface="游ゴシック Medium" panose="020B0500000000000000" pitchFamily="50" charset="-128"/>
                <a:ea typeface="游ゴシック Medium" panose="020B0500000000000000" pitchFamily="50" charset="-128"/>
              </a:rPr>
              <a:t>8</a:t>
            </a:r>
            <a:r>
              <a:rPr kumimoji="1" lang="ja-JP" altLang="en-US" sz="2400" b="1" dirty="0">
                <a:solidFill>
                  <a:schemeClr val="bg1"/>
                </a:solidFill>
                <a:latin typeface="游ゴシック Medium" panose="020B0500000000000000" pitchFamily="50" charset="-128"/>
                <a:ea typeface="游ゴシック Medium" panose="020B0500000000000000" pitchFamily="50" charset="-128"/>
              </a:rPr>
              <a:t>月</a:t>
            </a:r>
          </a:p>
        </p:txBody>
      </p:sp>
      <p:sp>
        <p:nvSpPr>
          <p:cNvPr id="23" name="テキスト ボックス 22">
            <a:extLst>
              <a:ext uri="{FF2B5EF4-FFF2-40B4-BE49-F238E27FC236}">
                <a16:creationId xmlns:a16="http://schemas.microsoft.com/office/drawing/2014/main" id="{358571A0-1544-46D2-ADDC-8A9D3515A7A8}"/>
              </a:ext>
            </a:extLst>
          </p:cNvPr>
          <p:cNvSpPr txBox="1"/>
          <p:nvPr/>
        </p:nvSpPr>
        <p:spPr>
          <a:xfrm>
            <a:off x="10206990" y="924841"/>
            <a:ext cx="883920" cy="847439"/>
          </a:xfrm>
          <a:prstGeom prst="rect">
            <a:avLst/>
          </a:prstGeom>
          <a:noFill/>
        </p:spPr>
        <p:txBody>
          <a:bodyPr wrap="square" rtlCol="0">
            <a:spAutoFit/>
          </a:bodyPr>
          <a:lstStyle/>
          <a:p>
            <a:pPr algn="ctr"/>
            <a:r>
              <a:rPr lang="en-US" altLang="ja-JP" sz="2400" b="1" dirty="0">
                <a:solidFill>
                  <a:schemeClr val="bg1"/>
                </a:solidFill>
                <a:latin typeface="游ゴシック Medium" panose="020B0500000000000000" pitchFamily="50" charset="-128"/>
                <a:ea typeface="游ゴシック Medium" panose="020B0500000000000000" pitchFamily="50" charset="-128"/>
              </a:rPr>
              <a:t>4</a:t>
            </a:r>
            <a:r>
              <a:rPr lang="ja-JP" altLang="en-US" sz="2400" b="1" dirty="0">
                <a:solidFill>
                  <a:schemeClr val="bg1"/>
                </a:solidFill>
                <a:latin typeface="游ゴシック Medium" panose="020B0500000000000000" pitchFamily="50" charset="-128"/>
                <a:ea typeface="游ゴシック Medium" panose="020B0500000000000000" pitchFamily="50" charset="-128"/>
              </a:rPr>
              <a:t>年</a:t>
            </a:r>
            <a:endParaRPr lang="en-US" altLang="ja-JP" sz="2400" b="1" dirty="0">
              <a:solidFill>
                <a:schemeClr val="bg1"/>
              </a:solidFill>
              <a:latin typeface="游ゴシック Medium" panose="020B0500000000000000" pitchFamily="50" charset="-128"/>
              <a:ea typeface="游ゴシック Medium" panose="020B0500000000000000" pitchFamily="50" charset="-128"/>
            </a:endParaRPr>
          </a:p>
          <a:p>
            <a:pPr algn="ctr"/>
            <a:r>
              <a:rPr kumimoji="1" lang="en-US" altLang="ja-JP" sz="2400" b="1" dirty="0">
                <a:solidFill>
                  <a:schemeClr val="bg1"/>
                </a:solidFill>
                <a:latin typeface="游ゴシック Medium" panose="020B0500000000000000" pitchFamily="50" charset="-128"/>
                <a:ea typeface="游ゴシック Medium" panose="020B0500000000000000" pitchFamily="50" charset="-128"/>
              </a:rPr>
              <a:t>10</a:t>
            </a:r>
            <a:r>
              <a:rPr kumimoji="1" lang="ja-JP" altLang="en-US" sz="2400" b="1" dirty="0">
                <a:solidFill>
                  <a:schemeClr val="bg1"/>
                </a:solidFill>
                <a:latin typeface="游ゴシック Medium" panose="020B0500000000000000" pitchFamily="50" charset="-128"/>
                <a:ea typeface="游ゴシック Medium" panose="020B0500000000000000" pitchFamily="50" charset="-128"/>
              </a:rPr>
              <a:t>月</a:t>
            </a:r>
          </a:p>
        </p:txBody>
      </p:sp>
      <p:sp>
        <p:nvSpPr>
          <p:cNvPr id="2" name="テキスト ボックス 1">
            <a:extLst>
              <a:ext uri="{FF2B5EF4-FFF2-40B4-BE49-F238E27FC236}">
                <a16:creationId xmlns:a16="http://schemas.microsoft.com/office/drawing/2014/main" id="{28238098-288C-4574-AA04-35FFABD3BD88}"/>
              </a:ext>
            </a:extLst>
          </p:cNvPr>
          <p:cNvSpPr txBox="1"/>
          <p:nvPr/>
        </p:nvSpPr>
        <p:spPr>
          <a:xfrm>
            <a:off x="99060" y="1219676"/>
            <a:ext cx="2880360" cy="1477328"/>
          </a:xfrm>
          <a:prstGeom prst="rect">
            <a:avLst/>
          </a:prstGeom>
          <a:noFill/>
        </p:spPr>
        <p:txBody>
          <a:bodyPr wrap="square" rtlCol="0">
            <a:spAutoFit/>
          </a:bodyPr>
          <a:lstStyle/>
          <a:p>
            <a:pPr algn="ctr"/>
            <a:r>
              <a:rPr lang="ja-JP" altLang="en-US" b="1" dirty="0"/>
              <a:t>進学することを決める</a:t>
            </a:r>
            <a:br>
              <a:rPr lang="en-US" altLang="ja-JP" b="1" dirty="0"/>
            </a:br>
            <a:endParaRPr lang="en-US" altLang="ja-JP" b="1" dirty="0"/>
          </a:p>
          <a:p>
            <a:pPr algn="ctr"/>
            <a:r>
              <a:rPr lang="ja-JP" altLang="en-US" dirty="0"/>
              <a:t>当時の教員から本科卒の生涯年収の話を聞かされなんとなく進学</a:t>
            </a:r>
            <a:endParaRPr lang="en-US" altLang="ja-JP" dirty="0"/>
          </a:p>
        </p:txBody>
      </p:sp>
      <p:sp>
        <p:nvSpPr>
          <p:cNvPr id="24" name="テキスト ボックス 23">
            <a:extLst>
              <a:ext uri="{FF2B5EF4-FFF2-40B4-BE49-F238E27FC236}">
                <a16:creationId xmlns:a16="http://schemas.microsoft.com/office/drawing/2014/main" id="{088FD92A-789B-4C56-98FA-FBEF688929A1}"/>
              </a:ext>
            </a:extLst>
          </p:cNvPr>
          <p:cNvSpPr txBox="1"/>
          <p:nvPr/>
        </p:nvSpPr>
        <p:spPr>
          <a:xfrm>
            <a:off x="3150870" y="4160996"/>
            <a:ext cx="2880360" cy="2308324"/>
          </a:xfrm>
          <a:prstGeom prst="rect">
            <a:avLst/>
          </a:prstGeom>
          <a:noFill/>
        </p:spPr>
        <p:txBody>
          <a:bodyPr wrap="square" rtlCol="0">
            <a:spAutoFit/>
          </a:bodyPr>
          <a:lstStyle/>
          <a:p>
            <a:pPr algn="ctr"/>
            <a:r>
              <a:rPr lang="ja-JP" altLang="en-US" b="1" dirty="0"/>
              <a:t>受験する大学を絞る</a:t>
            </a:r>
            <a:br>
              <a:rPr lang="en-US" altLang="ja-JP" b="1" dirty="0"/>
            </a:br>
            <a:endParaRPr lang="en-US" altLang="ja-JP" b="1" dirty="0"/>
          </a:p>
          <a:p>
            <a:pPr algn="r"/>
            <a:r>
              <a:rPr lang="ja-JP" altLang="en-US" dirty="0"/>
              <a:t>ウェアラブル 大学</a:t>
            </a:r>
            <a:r>
              <a:rPr lang="en-US" altLang="ja-JP" dirty="0"/>
              <a:t>[</a:t>
            </a:r>
            <a:r>
              <a:rPr lang="ja-JP" altLang="en-US" dirty="0"/>
              <a:t>検索</a:t>
            </a:r>
            <a:r>
              <a:rPr lang="en-US" altLang="ja-JP" dirty="0"/>
              <a:t>]</a:t>
            </a:r>
          </a:p>
          <a:p>
            <a:pPr algn="r"/>
            <a:r>
              <a:rPr lang="ja-JP" altLang="en-US" dirty="0"/>
              <a:t>触覚 大学</a:t>
            </a:r>
            <a:r>
              <a:rPr lang="en-US" altLang="ja-JP" dirty="0"/>
              <a:t>[</a:t>
            </a:r>
            <a:r>
              <a:rPr lang="ja-JP" altLang="en-US" dirty="0"/>
              <a:t>検索</a:t>
            </a:r>
            <a:r>
              <a:rPr lang="en-US" altLang="ja-JP" dirty="0"/>
              <a:t>]</a:t>
            </a:r>
          </a:p>
          <a:p>
            <a:pPr algn="r"/>
            <a:r>
              <a:rPr lang="ja-JP" altLang="en-US" dirty="0"/>
              <a:t>五感 大学</a:t>
            </a:r>
            <a:r>
              <a:rPr lang="en-US" altLang="ja-JP" dirty="0"/>
              <a:t>[</a:t>
            </a:r>
            <a:r>
              <a:rPr lang="ja-JP" altLang="en-US" dirty="0"/>
              <a:t>検索</a:t>
            </a:r>
            <a:r>
              <a:rPr lang="en-US" altLang="ja-JP" dirty="0"/>
              <a:t>]</a:t>
            </a:r>
          </a:p>
          <a:p>
            <a:pPr algn="r"/>
            <a:r>
              <a:rPr lang="ja-JP" altLang="en-US" dirty="0"/>
              <a:t>錯覚 研究</a:t>
            </a:r>
            <a:r>
              <a:rPr lang="en-US" altLang="ja-JP" dirty="0"/>
              <a:t>[</a:t>
            </a:r>
            <a:r>
              <a:rPr lang="ja-JP" altLang="en-US" dirty="0"/>
              <a:t>検索</a:t>
            </a:r>
            <a:r>
              <a:rPr lang="en-US" altLang="ja-JP" dirty="0"/>
              <a:t>]</a:t>
            </a:r>
          </a:p>
          <a:p>
            <a:pPr algn="ctr"/>
            <a:endParaRPr lang="en-US" altLang="ja-JP" b="1" dirty="0"/>
          </a:p>
          <a:p>
            <a:pPr algn="ctr"/>
            <a:r>
              <a:rPr lang="ja-JP" altLang="en-US" b="1" dirty="0"/>
              <a:t>電通大 </a:t>
            </a:r>
            <a:r>
              <a:rPr lang="en-US" altLang="ja-JP" b="1" dirty="0"/>
              <a:t>or </a:t>
            </a:r>
            <a:r>
              <a:rPr lang="ja-JP" altLang="en-US" b="1" dirty="0"/>
              <a:t>神戸大</a:t>
            </a:r>
            <a:endParaRPr lang="en-US" altLang="ja-JP" b="1" dirty="0"/>
          </a:p>
        </p:txBody>
      </p:sp>
      <p:sp>
        <p:nvSpPr>
          <p:cNvPr id="25" name="テキスト ボックス 24">
            <a:extLst>
              <a:ext uri="{FF2B5EF4-FFF2-40B4-BE49-F238E27FC236}">
                <a16:creationId xmlns:a16="http://schemas.microsoft.com/office/drawing/2014/main" id="{A765A560-0641-44FC-B5BF-A0C459D8EA28}"/>
              </a:ext>
            </a:extLst>
          </p:cNvPr>
          <p:cNvSpPr txBox="1"/>
          <p:nvPr/>
        </p:nvSpPr>
        <p:spPr>
          <a:xfrm>
            <a:off x="6304770" y="1219676"/>
            <a:ext cx="2880360" cy="1754326"/>
          </a:xfrm>
          <a:prstGeom prst="rect">
            <a:avLst/>
          </a:prstGeom>
          <a:noFill/>
        </p:spPr>
        <p:txBody>
          <a:bodyPr wrap="square" rtlCol="0">
            <a:spAutoFit/>
          </a:bodyPr>
          <a:lstStyle/>
          <a:p>
            <a:pPr algn="ctr"/>
            <a:r>
              <a:rPr lang="ja-JP" altLang="en-US" b="1" dirty="0"/>
              <a:t>第一志望の決定</a:t>
            </a:r>
            <a:br>
              <a:rPr lang="en-US" altLang="ja-JP" b="1" dirty="0"/>
            </a:br>
            <a:endParaRPr lang="en-US" altLang="ja-JP" b="1" dirty="0"/>
          </a:p>
          <a:p>
            <a:pPr algn="ctr"/>
            <a:r>
              <a:rPr lang="ja-JP" altLang="en-US" dirty="0"/>
              <a:t>インターン先の教授に</a:t>
            </a:r>
            <a:endParaRPr lang="en-US" altLang="ja-JP" dirty="0"/>
          </a:p>
          <a:p>
            <a:pPr algn="ctr"/>
            <a:r>
              <a:rPr lang="ja-JP" altLang="en-US" dirty="0"/>
              <a:t>アドバイスを頂き決定</a:t>
            </a:r>
            <a:endParaRPr lang="en-US" altLang="ja-JP" dirty="0"/>
          </a:p>
          <a:p>
            <a:pPr algn="ctr"/>
            <a:endParaRPr lang="en-US" altLang="ja-JP" b="1" dirty="0"/>
          </a:p>
          <a:p>
            <a:pPr algn="ctr"/>
            <a:r>
              <a:rPr lang="ja-JP" altLang="en-US" b="1" dirty="0"/>
              <a:t>電通大</a:t>
            </a:r>
            <a:endParaRPr lang="en-US" altLang="ja-JP" b="1" dirty="0"/>
          </a:p>
        </p:txBody>
      </p:sp>
      <p:sp>
        <p:nvSpPr>
          <p:cNvPr id="26" name="テキスト ボックス 25">
            <a:extLst>
              <a:ext uri="{FF2B5EF4-FFF2-40B4-BE49-F238E27FC236}">
                <a16:creationId xmlns:a16="http://schemas.microsoft.com/office/drawing/2014/main" id="{9394AA43-8AE4-4F47-82C5-E06A54723054}"/>
              </a:ext>
            </a:extLst>
          </p:cNvPr>
          <p:cNvSpPr txBox="1"/>
          <p:nvPr/>
        </p:nvSpPr>
        <p:spPr>
          <a:xfrm>
            <a:off x="9276202" y="4158792"/>
            <a:ext cx="2880360" cy="2031325"/>
          </a:xfrm>
          <a:prstGeom prst="rect">
            <a:avLst/>
          </a:prstGeom>
          <a:noFill/>
        </p:spPr>
        <p:txBody>
          <a:bodyPr wrap="square" rtlCol="0">
            <a:spAutoFit/>
          </a:bodyPr>
          <a:lstStyle/>
          <a:p>
            <a:pPr algn="ctr"/>
            <a:r>
              <a:rPr lang="ja-JP" altLang="en-US" b="1" dirty="0"/>
              <a:t>受験の決心</a:t>
            </a:r>
            <a:br>
              <a:rPr lang="en-US" altLang="ja-JP" b="1" dirty="0"/>
            </a:br>
            <a:endParaRPr lang="en-US" altLang="ja-JP" b="1" dirty="0"/>
          </a:p>
          <a:p>
            <a:pPr algn="ctr"/>
            <a:r>
              <a:rPr lang="ja-JP" altLang="en-US" dirty="0"/>
              <a:t>研究室の教授にアポを取って学校をさぼって</a:t>
            </a:r>
            <a:endParaRPr lang="en-US" altLang="ja-JP" dirty="0"/>
          </a:p>
          <a:p>
            <a:pPr algn="ctr"/>
            <a:r>
              <a:rPr lang="ja-JP" altLang="en-US" dirty="0"/>
              <a:t>大学にお邪魔して面談</a:t>
            </a:r>
            <a:endParaRPr lang="en-US" altLang="ja-JP" dirty="0"/>
          </a:p>
          <a:p>
            <a:pPr algn="ctr"/>
            <a:endParaRPr lang="en-US" altLang="ja-JP" b="1" dirty="0"/>
          </a:p>
          <a:p>
            <a:pPr algn="ctr"/>
            <a:r>
              <a:rPr lang="ja-JP" altLang="en-US" b="1" dirty="0"/>
              <a:t>電通大の推薦</a:t>
            </a:r>
            <a:endParaRPr lang="en-US" altLang="ja-JP" b="1" dirty="0"/>
          </a:p>
        </p:txBody>
      </p:sp>
    </p:spTree>
    <p:extLst>
      <p:ext uri="{BB962C8B-B14F-4D97-AF65-F5344CB8AC3E}">
        <p14:creationId xmlns:p14="http://schemas.microsoft.com/office/powerpoint/2010/main" val="2875922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C1D1863-427B-4CB9-805D-B16CC2EA2F2E}"/>
              </a:ext>
            </a:extLst>
          </p:cNvPr>
          <p:cNvSpPr/>
          <p:nvPr/>
        </p:nvSpPr>
        <p:spPr>
          <a:xfrm>
            <a:off x="1212552" y="2168365"/>
            <a:ext cx="4140000" cy="4140000"/>
          </a:xfrm>
          <a:prstGeom prst="rect">
            <a:avLst/>
          </a:prstGeom>
          <a:solidFill>
            <a:srgbClr val="2F5597"/>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私たちの社会を変え、生活を豊かにする“身につける（ウェアラブル ...">
            <a:extLst>
              <a:ext uri="{FF2B5EF4-FFF2-40B4-BE49-F238E27FC236}">
                <a16:creationId xmlns:a16="http://schemas.microsoft.com/office/drawing/2014/main" id="{857CD6FE-67A7-47F1-91C8-42805B2E633A}"/>
              </a:ext>
            </a:extLst>
          </p:cNvPr>
          <p:cNvPicPr>
            <a:picLocks noChangeArrowheads="1"/>
          </p:cNvPicPr>
          <p:nvPr/>
        </p:nvPicPr>
        <p:blipFill rotWithShape="1">
          <a:blip r:embed="rId3">
            <a:extLst>
              <a:ext uri="{28A0092B-C50C-407E-A947-70E740481C1C}">
                <a14:useLocalDpi xmlns:a14="http://schemas.microsoft.com/office/drawing/2010/main" val="0"/>
              </a:ext>
            </a:extLst>
          </a:blip>
          <a:srcRect t="15254" b="8706"/>
          <a:stretch/>
        </p:blipFill>
        <p:spPr bwMode="auto">
          <a:xfrm>
            <a:off x="1302552" y="2258365"/>
            <a:ext cx="396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EE24CB5A-D7D3-429E-9AAE-E1E5A8D7E3C6}"/>
              </a:ext>
            </a:extLst>
          </p:cNvPr>
          <p:cNvSpPr/>
          <p:nvPr/>
        </p:nvSpPr>
        <p:spPr>
          <a:xfrm>
            <a:off x="6853516" y="2168365"/>
            <a:ext cx="4140000" cy="4140000"/>
          </a:xfrm>
          <a:prstGeom prst="rect">
            <a:avLst/>
          </a:prstGeom>
          <a:solidFill>
            <a:srgbClr val="FF5126"/>
          </a:solidFill>
          <a:ln>
            <a:solidFill>
              <a:srgbClr val="FF5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トレたま】失禁体験装置【ワールドビジネスサテライト（WBS ...">
            <a:extLst>
              <a:ext uri="{FF2B5EF4-FFF2-40B4-BE49-F238E27FC236}">
                <a16:creationId xmlns:a16="http://schemas.microsoft.com/office/drawing/2014/main" id="{14AA088D-3FD6-487C-90D2-6970066907BA}"/>
              </a:ext>
            </a:extLst>
          </p:cNvPr>
          <p:cNvPicPr>
            <a:picLocks noChangeArrowheads="1"/>
          </p:cNvPicPr>
          <p:nvPr/>
        </p:nvPicPr>
        <p:blipFill rotWithShape="1">
          <a:blip r:embed="rId4">
            <a:extLst>
              <a:ext uri="{28A0092B-C50C-407E-A947-70E740481C1C}">
                <a14:useLocalDpi xmlns:a14="http://schemas.microsoft.com/office/drawing/2010/main" val="0"/>
              </a:ext>
            </a:extLst>
          </a:blip>
          <a:srcRect l="17940" r="26611"/>
          <a:stretch/>
        </p:blipFill>
        <p:spPr bwMode="auto">
          <a:xfrm>
            <a:off x="6943516" y="2258365"/>
            <a:ext cx="396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545BD7FB-4025-41C5-85B1-EE32F815C918}"/>
              </a:ext>
            </a:extLst>
          </p:cNvPr>
          <p:cNvSpPr txBox="1"/>
          <p:nvPr/>
        </p:nvSpPr>
        <p:spPr>
          <a:xfrm>
            <a:off x="1851043" y="1706700"/>
            <a:ext cx="2863018" cy="461665"/>
          </a:xfrm>
          <a:prstGeom prst="rect">
            <a:avLst/>
          </a:prstGeom>
          <a:noFill/>
        </p:spPr>
        <p:txBody>
          <a:bodyPr wrap="square" rtlCol="0">
            <a:spAutoFit/>
          </a:bodyPr>
          <a:lstStyle/>
          <a:p>
            <a:pPr algn="ctr"/>
            <a:r>
              <a:rPr kumimoji="1" lang="ja-JP" altLang="en-US" sz="2400" b="1" dirty="0"/>
              <a:t>神戸大学</a:t>
            </a:r>
          </a:p>
        </p:txBody>
      </p:sp>
      <p:sp>
        <p:nvSpPr>
          <p:cNvPr id="7" name="テキスト ボックス 6">
            <a:extLst>
              <a:ext uri="{FF2B5EF4-FFF2-40B4-BE49-F238E27FC236}">
                <a16:creationId xmlns:a16="http://schemas.microsoft.com/office/drawing/2014/main" id="{53734D5D-3056-43A3-AD36-9FB9B8C0DD3B}"/>
              </a:ext>
            </a:extLst>
          </p:cNvPr>
          <p:cNvSpPr txBox="1"/>
          <p:nvPr/>
        </p:nvSpPr>
        <p:spPr>
          <a:xfrm>
            <a:off x="7492007" y="1706700"/>
            <a:ext cx="2863018" cy="461665"/>
          </a:xfrm>
          <a:prstGeom prst="rect">
            <a:avLst/>
          </a:prstGeom>
          <a:noFill/>
        </p:spPr>
        <p:txBody>
          <a:bodyPr wrap="square" rtlCol="0">
            <a:spAutoFit/>
          </a:bodyPr>
          <a:lstStyle/>
          <a:p>
            <a:pPr algn="ctr"/>
            <a:r>
              <a:rPr lang="ja-JP" altLang="en-US" sz="2400" b="1" dirty="0"/>
              <a:t>電気通信</a:t>
            </a:r>
            <a:r>
              <a:rPr kumimoji="1" lang="ja-JP" altLang="en-US" sz="2400" b="1" dirty="0"/>
              <a:t>大学</a:t>
            </a:r>
          </a:p>
        </p:txBody>
      </p:sp>
      <p:sp>
        <p:nvSpPr>
          <p:cNvPr id="4" name="正方形/長方形 3">
            <a:extLst>
              <a:ext uri="{FF2B5EF4-FFF2-40B4-BE49-F238E27FC236}">
                <a16:creationId xmlns:a16="http://schemas.microsoft.com/office/drawing/2014/main" id="{89ECE3A1-B79B-4151-A041-367A2247B346}"/>
              </a:ext>
            </a:extLst>
          </p:cNvPr>
          <p:cNvSpPr/>
          <p:nvPr/>
        </p:nvSpPr>
        <p:spPr>
          <a:xfrm>
            <a:off x="1" y="0"/>
            <a:ext cx="12191999" cy="1325563"/>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6C785370-9448-4E66-A4B6-A0E6442290ED}"/>
              </a:ext>
            </a:extLst>
          </p:cNvPr>
          <p:cNvSpPr>
            <a:spLocks noGrp="1"/>
          </p:cNvSpPr>
          <p:nvPr>
            <p:ph type="title"/>
          </p:nvPr>
        </p:nvSpPr>
        <p:spPr>
          <a:xfrm>
            <a:off x="444369" y="14956"/>
            <a:ext cx="4417482" cy="1325563"/>
          </a:xfrm>
        </p:spPr>
        <p:txBody>
          <a:bodyPr/>
          <a:lstStyle/>
          <a:p>
            <a:pPr>
              <a:spcBef>
                <a:spcPts val="1200"/>
              </a:spcBef>
              <a:spcAft>
                <a:spcPts val="1200"/>
              </a:spcAft>
            </a:pPr>
            <a:r>
              <a:rPr kumimoji="1" lang="ja-JP" altLang="en-US" b="1" dirty="0">
                <a:solidFill>
                  <a:schemeClr val="bg1"/>
                </a:solidFill>
                <a:latin typeface="+mj-ea"/>
              </a:rPr>
              <a:t>選択肢</a:t>
            </a:r>
          </a:p>
        </p:txBody>
      </p:sp>
    </p:spTree>
    <p:extLst>
      <p:ext uri="{BB962C8B-B14F-4D97-AF65-F5344CB8AC3E}">
        <p14:creationId xmlns:p14="http://schemas.microsoft.com/office/powerpoint/2010/main" val="921152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稲見 昌彦 | 東京大学 先端科学技術研究センター">
            <a:extLst>
              <a:ext uri="{FF2B5EF4-FFF2-40B4-BE49-F238E27FC236}">
                <a16:creationId xmlns:a16="http://schemas.microsoft.com/office/drawing/2014/main" id="{51926CF2-F8B3-4E2B-B913-9C76C467DB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24" r="-15"/>
          <a:stretch/>
        </p:blipFill>
        <p:spPr bwMode="auto">
          <a:xfrm>
            <a:off x="-161778" y="0"/>
            <a:ext cx="402336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6F245524-B446-4FC5-A491-38476DAF498B}"/>
              </a:ext>
            </a:extLst>
          </p:cNvPr>
          <p:cNvSpPr/>
          <p:nvPr/>
        </p:nvSpPr>
        <p:spPr>
          <a:xfrm>
            <a:off x="3861582" y="0"/>
            <a:ext cx="8330418" cy="68580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35A767-A46D-4245-B4E6-DF326B339326}"/>
              </a:ext>
            </a:extLst>
          </p:cNvPr>
          <p:cNvSpPr txBox="1"/>
          <p:nvPr/>
        </p:nvSpPr>
        <p:spPr>
          <a:xfrm>
            <a:off x="4065563" y="2551837"/>
            <a:ext cx="7870874" cy="1200329"/>
          </a:xfrm>
          <a:prstGeom prst="rect">
            <a:avLst/>
          </a:prstGeom>
          <a:noFill/>
        </p:spPr>
        <p:txBody>
          <a:bodyPr wrap="square" rtlCol="0">
            <a:spAutoFit/>
          </a:bodyPr>
          <a:lstStyle/>
          <a:p>
            <a:r>
              <a:rPr kumimoji="1" lang="ja-JP" altLang="en-US" sz="3600" b="1" dirty="0">
                <a:solidFill>
                  <a:schemeClr val="bg1"/>
                </a:solidFill>
              </a:rPr>
              <a:t>学生生活を謳歌したいなら神戸大</a:t>
            </a:r>
            <a:r>
              <a:rPr lang="ja-JP" altLang="en-US" sz="3600" b="1" dirty="0">
                <a:solidFill>
                  <a:schemeClr val="bg1"/>
                </a:solidFill>
              </a:rPr>
              <a:t>、研究頑張りたいなら電通大じゃない</a:t>
            </a:r>
            <a:r>
              <a:rPr lang="en-US" altLang="ja-JP" sz="3600" b="1" dirty="0">
                <a:solidFill>
                  <a:schemeClr val="bg1"/>
                </a:solidFill>
              </a:rPr>
              <a:t>?</a:t>
            </a:r>
            <a:endParaRPr kumimoji="1" lang="ja-JP" altLang="en-US" sz="3600" b="1" dirty="0">
              <a:solidFill>
                <a:schemeClr val="bg1"/>
              </a:solidFill>
            </a:endParaRPr>
          </a:p>
        </p:txBody>
      </p:sp>
    </p:spTree>
    <p:extLst>
      <p:ext uri="{BB962C8B-B14F-4D97-AF65-F5344CB8AC3E}">
        <p14:creationId xmlns:p14="http://schemas.microsoft.com/office/powerpoint/2010/main" val="162585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A359386-C679-4391-A2B2-079184CF552C}"/>
              </a:ext>
            </a:extLst>
          </p:cNvPr>
          <p:cNvSpPr/>
          <p:nvPr/>
        </p:nvSpPr>
        <p:spPr>
          <a:xfrm>
            <a:off x="1" y="-21960"/>
            <a:ext cx="12191999" cy="1325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6" name="フローチャート: 結合子 5">
            <a:extLst>
              <a:ext uri="{FF2B5EF4-FFF2-40B4-BE49-F238E27FC236}">
                <a16:creationId xmlns:a16="http://schemas.microsoft.com/office/drawing/2014/main" id="{C5148339-762E-4B82-9BAC-AA08B2AA952F}"/>
              </a:ext>
            </a:extLst>
          </p:cNvPr>
          <p:cNvSpPr/>
          <p:nvPr/>
        </p:nvSpPr>
        <p:spPr>
          <a:xfrm>
            <a:off x="2746207" y="194550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5041D464-C407-4024-86AE-97E2D7B9749A}"/>
              </a:ext>
            </a:extLst>
          </p:cNvPr>
          <p:cNvSpPr/>
          <p:nvPr/>
        </p:nvSpPr>
        <p:spPr>
          <a:xfrm>
            <a:off x="2746207" y="290157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フローチャート: 結合子 22">
            <a:extLst>
              <a:ext uri="{FF2B5EF4-FFF2-40B4-BE49-F238E27FC236}">
                <a16:creationId xmlns:a16="http://schemas.microsoft.com/office/drawing/2014/main" id="{B3AC50F9-32A4-4749-85C4-CB2F56EEFDAE}"/>
              </a:ext>
            </a:extLst>
          </p:cNvPr>
          <p:cNvSpPr/>
          <p:nvPr/>
        </p:nvSpPr>
        <p:spPr>
          <a:xfrm>
            <a:off x="2746207" y="385764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フローチャート: 結合子 23">
            <a:extLst>
              <a:ext uri="{FF2B5EF4-FFF2-40B4-BE49-F238E27FC236}">
                <a16:creationId xmlns:a16="http://schemas.microsoft.com/office/drawing/2014/main" id="{4B8BC1FA-A121-4CB3-A876-1A47B8D461E1}"/>
              </a:ext>
            </a:extLst>
          </p:cNvPr>
          <p:cNvSpPr/>
          <p:nvPr/>
        </p:nvSpPr>
        <p:spPr>
          <a:xfrm>
            <a:off x="2746207" y="4809276"/>
            <a:ext cx="360000" cy="360000"/>
          </a:xfrm>
          <a:prstGeom prst="flowChartConnector">
            <a:avLst/>
          </a:prstGeom>
          <a:solidFill>
            <a:srgbClr val="4472C4"/>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フローチャート: 結合子 24">
            <a:extLst>
              <a:ext uri="{FF2B5EF4-FFF2-40B4-BE49-F238E27FC236}">
                <a16:creationId xmlns:a16="http://schemas.microsoft.com/office/drawing/2014/main" id="{5074840D-CEA4-40FD-8720-4ED8CF7F49FA}"/>
              </a:ext>
            </a:extLst>
          </p:cNvPr>
          <p:cNvSpPr/>
          <p:nvPr/>
        </p:nvSpPr>
        <p:spPr>
          <a:xfrm>
            <a:off x="2746207" y="5772473"/>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B6C5E3D9-18D3-4A2E-BB14-61E9D5E5C5C8}"/>
              </a:ext>
            </a:extLst>
          </p:cNvPr>
          <p:cNvSpPr txBox="1"/>
          <p:nvPr/>
        </p:nvSpPr>
        <p:spPr>
          <a:xfrm>
            <a:off x="3408671" y="2759754"/>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大学概要</a:t>
            </a:r>
          </a:p>
        </p:txBody>
      </p:sp>
      <p:sp>
        <p:nvSpPr>
          <p:cNvPr id="14" name="テキスト ボックス 13">
            <a:extLst>
              <a:ext uri="{FF2B5EF4-FFF2-40B4-BE49-F238E27FC236}">
                <a16:creationId xmlns:a16="http://schemas.microsoft.com/office/drawing/2014/main" id="{3BFB3816-F24E-43AC-87EF-74D2521063AC}"/>
              </a:ext>
            </a:extLst>
          </p:cNvPr>
          <p:cNvSpPr txBox="1"/>
          <p:nvPr/>
        </p:nvSpPr>
        <p:spPr>
          <a:xfrm>
            <a:off x="3408671" y="3714482"/>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編入の動機</a:t>
            </a:r>
          </a:p>
        </p:txBody>
      </p:sp>
      <p:sp>
        <p:nvSpPr>
          <p:cNvPr id="15" name="テキスト ボックス 14">
            <a:extLst>
              <a:ext uri="{FF2B5EF4-FFF2-40B4-BE49-F238E27FC236}">
                <a16:creationId xmlns:a16="http://schemas.microsoft.com/office/drawing/2014/main" id="{0DD96F21-F356-4066-97B1-343242A6BD89}"/>
              </a:ext>
            </a:extLst>
          </p:cNvPr>
          <p:cNvSpPr txBox="1"/>
          <p:nvPr/>
        </p:nvSpPr>
        <p:spPr>
          <a:xfrm>
            <a:off x="3408671" y="4666110"/>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solidFill>
            <a:srgbClr val="FFC000"/>
          </a:solidFill>
          <a:ln w="28575">
            <a:solidFill>
              <a:schemeClr val="accent1"/>
            </a:solidFill>
          </a:ln>
        </p:spPr>
        <p:txBody>
          <a:bodyPr wrap="square" rtlCol="0">
            <a:spAutoFit/>
          </a:bodyPr>
          <a:lstStyle/>
          <a:p>
            <a:pPr algn="ctr"/>
            <a:r>
              <a:rPr kumimoji="1" lang="ja-JP" altLang="en-US" sz="3600" b="1" dirty="0">
                <a:latin typeface="+mn-ea"/>
              </a:rPr>
              <a:t>編入してみて</a:t>
            </a:r>
            <a:endParaRPr kumimoji="1" lang="en-US" altLang="ja-JP" sz="3600" b="1" dirty="0">
              <a:latin typeface="+mn-ea"/>
            </a:endParaRPr>
          </a:p>
        </p:txBody>
      </p:sp>
      <p:sp>
        <p:nvSpPr>
          <p:cNvPr id="19" name="テキスト ボックス 18">
            <a:extLst>
              <a:ext uri="{FF2B5EF4-FFF2-40B4-BE49-F238E27FC236}">
                <a16:creationId xmlns:a16="http://schemas.microsoft.com/office/drawing/2014/main" id="{EAE85900-2E0C-4C5E-8127-C0E3A4FF45CA}"/>
              </a:ext>
            </a:extLst>
          </p:cNvPr>
          <p:cNvSpPr txBox="1"/>
          <p:nvPr/>
        </p:nvSpPr>
        <p:spPr>
          <a:xfrm>
            <a:off x="3408670" y="1805026"/>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初めに</a:t>
            </a:r>
            <a:endParaRPr kumimoji="1" lang="en-US" altLang="ja-JP" sz="3600" dirty="0">
              <a:latin typeface="+mn-ea"/>
            </a:endParaRPr>
          </a:p>
        </p:txBody>
      </p:sp>
      <p:sp>
        <p:nvSpPr>
          <p:cNvPr id="21" name="テキスト ボックス 20">
            <a:extLst>
              <a:ext uri="{FF2B5EF4-FFF2-40B4-BE49-F238E27FC236}">
                <a16:creationId xmlns:a16="http://schemas.microsoft.com/office/drawing/2014/main" id="{1A77FB23-964A-459F-8A69-13E4DF4CE113}"/>
              </a:ext>
            </a:extLst>
          </p:cNvPr>
          <p:cNvSpPr txBox="1"/>
          <p:nvPr/>
        </p:nvSpPr>
        <p:spPr>
          <a:xfrm>
            <a:off x="3408669" y="5617738"/>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進路決定にあたり</a:t>
            </a:r>
            <a:endParaRPr kumimoji="1" lang="en-US" altLang="ja-JP" sz="3600" dirty="0">
              <a:latin typeface="+mn-ea"/>
            </a:endParaRPr>
          </a:p>
        </p:txBody>
      </p:sp>
      <p:cxnSp>
        <p:nvCxnSpPr>
          <p:cNvPr id="8" name="直線コネクタ 7">
            <a:extLst>
              <a:ext uri="{FF2B5EF4-FFF2-40B4-BE49-F238E27FC236}">
                <a16:creationId xmlns:a16="http://schemas.microsoft.com/office/drawing/2014/main" id="{0304A6F2-917C-4713-BDF8-77810967133F}"/>
              </a:ext>
            </a:extLst>
          </p:cNvPr>
          <p:cNvCxnSpPr>
            <a:stCxn id="6" idx="4"/>
            <a:endCxn id="20" idx="0"/>
          </p:cNvCxnSpPr>
          <p:nvPr/>
        </p:nvCxnSpPr>
        <p:spPr>
          <a:xfrm>
            <a:off x="2926207" y="230550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D7730C7-E8C8-4A67-984B-127BE0C0C814}"/>
              </a:ext>
            </a:extLst>
          </p:cNvPr>
          <p:cNvCxnSpPr>
            <a:cxnSpLocks/>
            <a:stCxn id="20" idx="4"/>
            <a:endCxn id="23" idx="0"/>
          </p:cNvCxnSpPr>
          <p:nvPr/>
        </p:nvCxnSpPr>
        <p:spPr>
          <a:xfrm>
            <a:off x="2926207" y="326157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8D7E029-7BB4-46DF-8F82-A8EE6D1B5B14}"/>
              </a:ext>
            </a:extLst>
          </p:cNvPr>
          <p:cNvCxnSpPr>
            <a:cxnSpLocks/>
            <a:stCxn id="23" idx="4"/>
            <a:endCxn id="24" idx="0"/>
          </p:cNvCxnSpPr>
          <p:nvPr/>
        </p:nvCxnSpPr>
        <p:spPr>
          <a:xfrm>
            <a:off x="2926207" y="4217646"/>
            <a:ext cx="0" cy="59163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922EAD4-F48A-4CE9-A6C1-EDF82D3AA47C}"/>
              </a:ext>
            </a:extLst>
          </p:cNvPr>
          <p:cNvCxnSpPr>
            <a:cxnSpLocks/>
            <a:stCxn id="24" idx="4"/>
            <a:endCxn id="25" idx="0"/>
          </p:cNvCxnSpPr>
          <p:nvPr/>
        </p:nvCxnSpPr>
        <p:spPr>
          <a:xfrm>
            <a:off x="2926207" y="5169276"/>
            <a:ext cx="0" cy="603197"/>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95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A359386-C679-4391-A2B2-079184CF552C}"/>
              </a:ext>
            </a:extLst>
          </p:cNvPr>
          <p:cNvSpPr/>
          <p:nvPr/>
        </p:nvSpPr>
        <p:spPr>
          <a:xfrm>
            <a:off x="1" y="-21960"/>
            <a:ext cx="12191999" cy="1325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6" name="フローチャート: 結合子 5">
            <a:extLst>
              <a:ext uri="{FF2B5EF4-FFF2-40B4-BE49-F238E27FC236}">
                <a16:creationId xmlns:a16="http://schemas.microsoft.com/office/drawing/2014/main" id="{C5148339-762E-4B82-9BAC-AA08B2AA952F}"/>
              </a:ext>
            </a:extLst>
          </p:cNvPr>
          <p:cNvSpPr/>
          <p:nvPr/>
        </p:nvSpPr>
        <p:spPr>
          <a:xfrm>
            <a:off x="2746207" y="194550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5041D464-C407-4024-86AE-97E2D7B9749A}"/>
              </a:ext>
            </a:extLst>
          </p:cNvPr>
          <p:cNvSpPr/>
          <p:nvPr/>
        </p:nvSpPr>
        <p:spPr>
          <a:xfrm>
            <a:off x="2746207" y="290157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フローチャート: 結合子 22">
            <a:extLst>
              <a:ext uri="{FF2B5EF4-FFF2-40B4-BE49-F238E27FC236}">
                <a16:creationId xmlns:a16="http://schemas.microsoft.com/office/drawing/2014/main" id="{B3AC50F9-32A4-4749-85C4-CB2F56EEFDAE}"/>
              </a:ext>
            </a:extLst>
          </p:cNvPr>
          <p:cNvSpPr/>
          <p:nvPr/>
        </p:nvSpPr>
        <p:spPr>
          <a:xfrm>
            <a:off x="2746207" y="385764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フローチャート: 結合子 23">
            <a:extLst>
              <a:ext uri="{FF2B5EF4-FFF2-40B4-BE49-F238E27FC236}">
                <a16:creationId xmlns:a16="http://schemas.microsoft.com/office/drawing/2014/main" id="{4B8BC1FA-A121-4CB3-A876-1A47B8D461E1}"/>
              </a:ext>
            </a:extLst>
          </p:cNvPr>
          <p:cNvSpPr/>
          <p:nvPr/>
        </p:nvSpPr>
        <p:spPr>
          <a:xfrm>
            <a:off x="2746207" y="480927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フローチャート: 結合子 24">
            <a:extLst>
              <a:ext uri="{FF2B5EF4-FFF2-40B4-BE49-F238E27FC236}">
                <a16:creationId xmlns:a16="http://schemas.microsoft.com/office/drawing/2014/main" id="{5074840D-CEA4-40FD-8720-4ED8CF7F49FA}"/>
              </a:ext>
            </a:extLst>
          </p:cNvPr>
          <p:cNvSpPr/>
          <p:nvPr/>
        </p:nvSpPr>
        <p:spPr>
          <a:xfrm>
            <a:off x="2746207" y="5772473"/>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B6C5E3D9-18D3-4A2E-BB14-61E9D5E5C5C8}"/>
              </a:ext>
            </a:extLst>
          </p:cNvPr>
          <p:cNvSpPr txBox="1"/>
          <p:nvPr/>
        </p:nvSpPr>
        <p:spPr>
          <a:xfrm>
            <a:off x="3408671" y="2759754"/>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大学概要</a:t>
            </a:r>
          </a:p>
        </p:txBody>
      </p:sp>
      <p:sp>
        <p:nvSpPr>
          <p:cNvPr id="14" name="テキスト ボックス 13">
            <a:extLst>
              <a:ext uri="{FF2B5EF4-FFF2-40B4-BE49-F238E27FC236}">
                <a16:creationId xmlns:a16="http://schemas.microsoft.com/office/drawing/2014/main" id="{3BFB3816-F24E-43AC-87EF-74D2521063AC}"/>
              </a:ext>
            </a:extLst>
          </p:cNvPr>
          <p:cNvSpPr txBox="1"/>
          <p:nvPr/>
        </p:nvSpPr>
        <p:spPr>
          <a:xfrm>
            <a:off x="3408671" y="3714482"/>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編入の動機</a:t>
            </a:r>
          </a:p>
        </p:txBody>
      </p:sp>
      <p:sp>
        <p:nvSpPr>
          <p:cNvPr id="15" name="テキスト ボックス 14">
            <a:extLst>
              <a:ext uri="{FF2B5EF4-FFF2-40B4-BE49-F238E27FC236}">
                <a16:creationId xmlns:a16="http://schemas.microsoft.com/office/drawing/2014/main" id="{0DD96F21-F356-4066-97B1-343242A6BD89}"/>
              </a:ext>
            </a:extLst>
          </p:cNvPr>
          <p:cNvSpPr txBox="1"/>
          <p:nvPr/>
        </p:nvSpPr>
        <p:spPr>
          <a:xfrm>
            <a:off x="3408671" y="4666110"/>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編入してみて</a:t>
            </a:r>
            <a:endParaRPr kumimoji="1" lang="en-US" altLang="ja-JP" sz="3600" dirty="0">
              <a:latin typeface="+mn-ea"/>
            </a:endParaRPr>
          </a:p>
        </p:txBody>
      </p:sp>
      <p:sp>
        <p:nvSpPr>
          <p:cNvPr id="19" name="テキスト ボックス 18">
            <a:extLst>
              <a:ext uri="{FF2B5EF4-FFF2-40B4-BE49-F238E27FC236}">
                <a16:creationId xmlns:a16="http://schemas.microsoft.com/office/drawing/2014/main" id="{EAE85900-2E0C-4C5E-8127-C0E3A4FF45CA}"/>
              </a:ext>
            </a:extLst>
          </p:cNvPr>
          <p:cNvSpPr txBox="1"/>
          <p:nvPr/>
        </p:nvSpPr>
        <p:spPr>
          <a:xfrm>
            <a:off x="3408670" y="1805026"/>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初めに</a:t>
            </a:r>
            <a:endParaRPr kumimoji="1" lang="en-US" altLang="ja-JP" sz="3600" dirty="0">
              <a:latin typeface="+mn-ea"/>
            </a:endParaRPr>
          </a:p>
        </p:txBody>
      </p:sp>
      <p:sp>
        <p:nvSpPr>
          <p:cNvPr id="21" name="テキスト ボックス 20">
            <a:extLst>
              <a:ext uri="{FF2B5EF4-FFF2-40B4-BE49-F238E27FC236}">
                <a16:creationId xmlns:a16="http://schemas.microsoft.com/office/drawing/2014/main" id="{1A77FB23-964A-459F-8A69-13E4DF4CE113}"/>
              </a:ext>
            </a:extLst>
          </p:cNvPr>
          <p:cNvSpPr txBox="1"/>
          <p:nvPr/>
        </p:nvSpPr>
        <p:spPr>
          <a:xfrm>
            <a:off x="3408669" y="5617738"/>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進路決定にあたり</a:t>
            </a:r>
            <a:endParaRPr kumimoji="1" lang="en-US" altLang="ja-JP" sz="3600" dirty="0">
              <a:latin typeface="+mn-ea"/>
            </a:endParaRPr>
          </a:p>
        </p:txBody>
      </p:sp>
      <p:cxnSp>
        <p:nvCxnSpPr>
          <p:cNvPr id="8" name="直線コネクタ 7">
            <a:extLst>
              <a:ext uri="{FF2B5EF4-FFF2-40B4-BE49-F238E27FC236}">
                <a16:creationId xmlns:a16="http://schemas.microsoft.com/office/drawing/2014/main" id="{0304A6F2-917C-4713-BDF8-77810967133F}"/>
              </a:ext>
            </a:extLst>
          </p:cNvPr>
          <p:cNvCxnSpPr>
            <a:stCxn id="6" idx="4"/>
            <a:endCxn id="20" idx="0"/>
          </p:cNvCxnSpPr>
          <p:nvPr/>
        </p:nvCxnSpPr>
        <p:spPr>
          <a:xfrm>
            <a:off x="2926207" y="230550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D7730C7-E8C8-4A67-984B-127BE0C0C814}"/>
              </a:ext>
            </a:extLst>
          </p:cNvPr>
          <p:cNvCxnSpPr>
            <a:cxnSpLocks/>
            <a:stCxn id="20" idx="4"/>
            <a:endCxn id="23" idx="0"/>
          </p:cNvCxnSpPr>
          <p:nvPr/>
        </p:nvCxnSpPr>
        <p:spPr>
          <a:xfrm>
            <a:off x="2926207" y="326157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8D7E029-7BB4-46DF-8F82-A8EE6D1B5B14}"/>
              </a:ext>
            </a:extLst>
          </p:cNvPr>
          <p:cNvCxnSpPr>
            <a:cxnSpLocks/>
            <a:stCxn id="23" idx="4"/>
            <a:endCxn id="24" idx="0"/>
          </p:cNvCxnSpPr>
          <p:nvPr/>
        </p:nvCxnSpPr>
        <p:spPr>
          <a:xfrm>
            <a:off x="2926207" y="4217646"/>
            <a:ext cx="0" cy="59163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922EAD4-F48A-4CE9-A6C1-EDF82D3AA47C}"/>
              </a:ext>
            </a:extLst>
          </p:cNvPr>
          <p:cNvCxnSpPr>
            <a:cxnSpLocks/>
            <a:stCxn id="24" idx="4"/>
            <a:endCxn id="25" idx="0"/>
          </p:cNvCxnSpPr>
          <p:nvPr/>
        </p:nvCxnSpPr>
        <p:spPr>
          <a:xfrm>
            <a:off x="2926207" y="5169276"/>
            <a:ext cx="0" cy="603197"/>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105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1C9BB2-0570-4DBF-915D-BF5E53548FFF}"/>
              </a:ext>
            </a:extLst>
          </p:cNvPr>
          <p:cNvSpPr txBox="1"/>
          <p:nvPr/>
        </p:nvSpPr>
        <p:spPr>
          <a:xfrm>
            <a:off x="1150034" y="479474"/>
            <a:ext cx="10233660" cy="6186309"/>
          </a:xfrm>
          <a:prstGeom prst="rect">
            <a:avLst/>
          </a:prstGeom>
          <a:noFill/>
        </p:spPr>
        <p:txBody>
          <a:bodyPr wrap="square" rtlCol="0">
            <a:spAutoFit/>
          </a:bodyPr>
          <a:lstStyle/>
          <a:p>
            <a:r>
              <a:rPr kumimoji="1" lang="ja-JP" altLang="en-US" dirty="0">
                <a:latin typeface="游ゴシック Medium" panose="020B0500000000000000" pitchFamily="50" charset="-128"/>
                <a:ea typeface="游ゴシック Medium" panose="020B0500000000000000" pitchFamily="50" charset="-128"/>
              </a:rPr>
              <a:t>環境</a:t>
            </a:r>
            <a:endParaRPr kumimoji="1" lang="en-US" altLang="ja-JP" dirty="0">
              <a:latin typeface="游ゴシック Medium" panose="020B0500000000000000" pitchFamily="50" charset="-128"/>
              <a:ea typeface="游ゴシック Medium" panose="020B0500000000000000" pitchFamily="50" charset="-128"/>
            </a:endParaRPr>
          </a:p>
          <a:p>
            <a:r>
              <a:rPr lang="ja-JP" altLang="en-US" dirty="0">
                <a:latin typeface="游ゴシック Medium" panose="020B0500000000000000" pitchFamily="50" charset="-128"/>
                <a:ea typeface="游ゴシック Medium" panose="020B0500000000000000" pitchFamily="50" charset="-128"/>
              </a:rPr>
              <a:t>スタートアップ企業から近い</a:t>
            </a:r>
            <a:endParaRPr lang="en-US" altLang="ja-JP" dirty="0">
              <a:latin typeface="游ゴシック Medium" panose="020B0500000000000000" pitchFamily="50" charset="-128"/>
              <a:ea typeface="游ゴシック Medium" panose="020B0500000000000000" pitchFamily="50" charset="-128"/>
            </a:endParaRPr>
          </a:p>
          <a:p>
            <a:r>
              <a:rPr lang="ja-JP" altLang="en-US" dirty="0">
                <a:latin typeface="游ゴシック Medium" panose="020B0500000000000000" pitchFamily="50" charset="-128"/>
                <a:ea typeface="游ゴシック Medium" panose="020B0500000000000000" pitchFamily="50" charset="-128"/>
              </a:rPr>
              <a:t>郊外だからほどほどに都会に近い</a:t>
            </a:r>
            <a:endParaRPr lang="en-US" altLang="ja-JP" dirty="0">
              <a:latin typeface="游ゴシック Medium" panose="020B0500000000000000" pitchFamily="50" charset="-128"/>
              <a:ea typeface="游ゴシック Medium" panose="020B0500000000000000" pitchFamily="50" charset="-128"/>
            </a:endParaRPr>
          </a:p>
          <a:p>
            <a:r>
              <a:rPr kumimoji="1" lang="ja-JP" altLang="en-US" dirty="0">
                <a:latin typeface="游ゴシック Medium" panose="020B0500000000000000" pitchFamily="50" charset="-128"/>
                <a:ea typeface="游ゴシック Medium" panose="020B0500000000000000" pitchFamily="50" charset="-128"/>
              </a:rPr>
              <a:t>イベントとかも近い</a:t>
            </a:r>
            <a:endParaRPr kumimoji="1" lang="en-US" altLang="ja-JP" dirty="0">
              <a:latin typeface="游ゴシック Medium" panose="020B0500000000000000" pitchFamily="50" charset="-128"/>
              <a:ea typeface="游ゴシック Medium" panose="020B0500000000000000" pitchFamily="50" charset="-128"/>
            </a:endParaRPr>
          </a:p>
          <a:p>
            <a:r>
              <a:rPr lang="en-US" altLang="ja-JP" dirty="0">
                <a:latin typeface="游ゴシック Medium" panose="020B0500000000000000" pitchFamily="50" charset="-128"/>
                <a:ea typeface="游ゴシック Medium" panose="020B0500000000000000" pitchFamily="50" charset="-128"/>
              </a:rPr>
              <a:t>(</a:t>
            </a:r>
            <a:r>
              <a:rPr lang="ja-JP" altLang="en-US" dirty="0">
                <a:latin typeface="游ゴシック Medium" panose="020B0500000000000000" pitchFamily="50" charset="-128"/>
                <a:ea typeface="游ゴシック Medium" panose="020B0500000000000000" pitchFamily="50" charset="-128"/>
              </a:rPr>
              <a:t>コロナ</a:t>
            </a:r>
            <a:r>
              <a:rPr lang="en-US" altLang="ja-JP" dirty="0">
                <a:latin typeface="游ゴシック Medium" panose="020B0500000000000000" pitchFamily="50" charset="-128"/>
                <a:ea typeface="游ゴシック Medium" panose="020B0500000000000000" pitchFamily="50" charset="-128"/>
              </a:rPr>
              <a:t>)</a:t>
            </a:r>
          </a:p>
          <a:p>
            <a:r>
              <a:rPr kumimoji="1" lang="ja-JP" altLang="en-US" dirty="0">
                <a:latin typeface="游ゴシック Medium" panose="020B0500000000000000" pitchFamily="50" charset="-128"/>
                <a:ea typeface="游ゴシック Medium" panose="020B0500000000000000" pitchFamily="50" charset="-128"/>
              </a:rPr>
              <a:t>学校</a:t>
            </a:r>
            <a:endParaRPr kumimoji="1" lang="en-US" altLang="ja-JP" dirty="0">
              <a:latin typeface="游ゴシック Medium" panose="020B0500000000000000" pitchFamily="50" charset="-128"/>
              <a:ea typeface="游ゴシック Medium" panose="020B0500000000000000" pitchFamily="50" charset="-128"/>
            </a:endParaRPr>
          </a:p>
          <a:p>
            <a:r>
              <a:rPr lang="ja-JP" altLang="en-US" dirty="0">
                <a:latin typeface="游ゴシック Medium" panose="020B0500000000000000" pitchFamily="50" charset="-128"/>
                <a:ea typeface="游ゴシック Medium" panose="020B0500000000000000" pitchFamily="50" charset="-128"/>
              </a:rPr>
              <a:t>内部生</a:t>
            </a:r>
            <a:endParaRPr lang="en-US" altLang="ja-JP" dirty="0">
              <a:latin typeface="游ゴシック Medium" panose="020B0500000000000000" pitchFamily="50" charset="-128"/>
              <a:ea typeface="游ゴシック Medium" panose="020B0500000000000000" pitchFamily="50" charset="-128"/>
            </a:endParaRPr>
          </a:p>
          <a:p>
            <a:r>
              <a:rPr kumimoji="1" lang="ja-JP" altLang="en-US" dirty="0">
                <a:latin typeface="游ゴシック Medium" panose="020B0500000000000000" pitchFamily="50" charset="-128"/>
                <a:ea typeface="游ゴシック Medium" panose="020B0500000000000000" pitchFamily="50" charset="-128"/>
              </a:rPr>
              <a:t>高専生っぽい</a:t>
            </a:r>
            <a:endParaRPr kumimoji="1" lang="en-US" altLang="ja-JP" dirty="0">
              <a:latin typeface="游ゴシック Medium" panose="020B0500000000000000" pitchFamily="50" charset="-128"/>
              <a:ea typeface="游ゴシック Medium" panose="020B0500000000000000" pitchFamily="50" charset="-128"/>
            </a:endParaRPr>
          </a:p>
          <a:p>
            <a:r>
              <a:rPr lang="ja-JP" altLang="en-US" dirty="0">
                <a:latin typeface="游ゴシック Medium" panose="020B0500000000000000" pitchFamily="50" charset="-128"/>
                <a:ea typeface="游ゴシック Medium" panose="020B0500000000000000" pitchFamily="50" charset="-128"/>
              </a:rPr>
              <a:t>頭の回転が速い</a:t>
            </a:r>
            <a:endParaRPr lang="en-US" altLang="ja-JP" dirty="0">
              <a:latin typeface="游ゴシック Medium" panose="020B0500000000000000" pitchFamily="50" charset="-128"/>
              <a:ea typeface="游ゴシック Medium" panose="020B0500000000000000" pitchFamily="50" charset="-128"/>
            </a:endParaRPr>
          </a:p>
          <a:p>
            <a:r>
              <a:rPr kumimoji="1" lang="ja-JP" altLang="en-US" dirty="0">
                <a:latin typeface="游ゴシック Medium" panose="020B0500000000000000" pitchFamily="50" charset="-128"/>
                <a:ea typeface="游ゴシック Medium" panose="020B0500000000000000" pitchFamily="50" charset="-128"/>
              </a:rPr>
              <a:t>優しい</a:t>
            </a:r>
            <a:endParaRPr kumimoji="1" lang="en-US" altLang="ja-JP" dirty="0">
              <a:latin typeface="游ゴシック Medium" panose="020B0500000000000000" pitchFamily="50" charset="-128"/>
              <a:ea typeface="游ゴシック Medium" panose="020B0500000000000000" pitchFamily="50" charset="-128"/>
            </a:endParaRPr>
          </a:p>
          <a:p>
            <a:r>
              <a:rPr lang="ja-JP" altLang="en-US" dirty="0">
                <a:latin typeface="游ゴシック Medium" panose="020B0500000000000000" pitchFamily="50" charset="-128"/>
                <a:ea typeface="游ゴシック Medium" panose="020B0500000000000000" pitchFamily="50" charset="-128"/>
              </a:rPr>
              <a:t>同期編入生</a:t>
            </a:r>
            <a:endParaRPr lang="en-US" altLang="ja-JP" dirty="0">
              <a:latin typeface="游ゴシック Medium" panose="020B0500000000000000" pitchFamily="50" charset="-128"/>
              <a:ea typeface="游ゴシック Medium" panose="020B0500000000000000" pitchFamily="50" charset="-128"/>
            </a:endParaRPr>
          </a:p>
          <a:p>
            <a:r>
              <a:rPr kumimoji="1" lang="ja-JP" altLang="en-US" dirty="0">
                <a:latin typeface="游ゴシック Medium" panose="020B0500000000000000" pitchFamily="50" charset="-128"/>
                <a:ea typeface="游ゴシック Medium" panose="020B0500000000000000" pitchFamily="50" charset="-128"/>
              </a:rPr>
              <a:t>同じ学科とほぼしゃべってない</a:t>
            </a:r>
            <a:endParaRPr kumimoji="1" lang="en-US" altLang="ja-JP" dirty="0">
              <a:latin typeface="游ゴシック Medium" panose="020B0500000000000000" pitchFamily="50" charset="-128"/>
              <a:ea typeface="游ゴシック Medium" panose="020B0500000000000000" pitchFamily="50" charset="-128"/>
            </a:endParaRPr>
          </a:p>
          <a:p>
            <a:r>
              <a:rPr kumimoji="1" lang="ja-JP" altLang="en-US" dirty="0">
                <a:latin typeface="游ゴシック Medium" panose="020B0500000000000000" pitchFamily="50" charset="-128"/>
                <a:ea typeface="游ゴシック Medium" panose="020B0500000000000000" pitchFamily="50" charset="-128"/>
              </a:rPr>
              <a:t>いろいろやっててすげぇってなってる</a:t>
            </a:r>
            <a:endParaRPr kumimoji="1" lang="en-US" altLang="ja-JP" dirty="0">
              <a:latin typeface="游ゴシック Medium" panose="020B0500000000000000" pitchFamily="50" charset="-128"/>
              <a:ea typeface="游ゴシック Medium" panose="020B0500000000000000" pitchFamily="50" charset="-128"/>
            </a:endParaRPr>
          </a:p>
          <a:p>
            <a:r>
              <a:rPr kumimoji="1" lang="ja-JP" altLang="en-US" dirty="0">
                <a:latin typeface="游ゴシック Medium" panose="020B0500000000000000" pitchFamily="50" charset="-128"/>
                <a:ea typeface="游ゴシック Medium" panose="020B0500000000000000" pitchFamily="50" charset="-128"/>
              </a:rPr>
              <a:t>高専時代できなかったことを一緒にできる</a:t>
            </a:r>
            <a:endParaRPr kumimoji="1" lang="en-US" altLang="ja-JP" dirty="0">
              <a:latin typeface="游ゴシック Medium" panose="020B0500000000000000" pitchFamily="50" charset="-128"/>
              <a:ea typeface="游ゴシック Medium" panose="020B0500000000000000" pitchFamily="50" charset="-128"/>
            </a:endParaRPr>
          </a:p>
          <a:p>
            <a:r>
              <a:rPr lang="ja-JP" altLang="en-US" dirty="0">
                <a:latin typeface="游ゴシック Medium" panose="020B0500000000000000" pitchFamily="50" charset="-128"/>
                <a:ea typeface="游ゴシック Medium" panose="020B0500000000000000" pitchFamily="50" charset="-128"/>
              </a:rPr>
              <a:t>学校自体</a:t>
            </a:r>
            <a:endParaRPr lang="en-US" altLang="ja-JP" dirty="0">
              <a:latin typeface="游ゴシック Medium" panose="020B0500000000000000" pitchFamily="50" charset="-128"/>
              <a:ea typeface="游ゴシック Medium" panose="020B0500000000000000" pitchFamily="50" charset="-128"/>
            </a:endParaRPr>
          </a:p>
          <a:p>
            <a:r>
              <a:rPr lang="ja-JP" altLang="en-US" dirty="0">
                <a:latin typeface="游ゴシック Medium" panose="020B0500000000000000" pitchFamily="50" charset="-128"/>
                <a:ea typeface="游ゴシック Medium" panose="020B0500000000000000" pitchFamily="50" charset="-128"/>
              </a:rPr>
              <a:t>文系科目が面白いから一般常識というか知識として聞いてて面白いから高専でもやっておけばと</a:t>
            </a:r>
            <a:endParaRPr lang="en-US" altLang="ja-JP" dirty="0">
              <a:latin typeface="游ゴシック Medium" panose="020B0500000000000000" pitchFamily="50" charset="-128"/>
              <a:ea typeface="游ゴシック Medium" panose="020B0500000000000000" pitchFamily="50" charset="-128"/>
            </a:endParaRPr>
          </a:p>
          <a:p>
            <a:r>
              <a:rPr kumimoji="1" lang="ja-JP" altLang="en-US" dirty="0">
                <a:latin typeface="游ゴシック Medium" panose="020B0500000000000000" pitchFamily="50" charset="-128"/>
                <a:ea typeface="游ゴシック Medium" panose="020B0500000000000000" pitchFamily="50" charset="-128"/>
              </a:rPr>
              <a:t>基礎が多いがためになる そもそもラプラス変換って何</a:t>
            </a:r>
            <a:r>
              <a:rPr kumimoji="1" lang="en-US" altLang="ja-JP" dirty="0">
                <a:latin typeface="游ゴシック Medium" panose="020B0500000000000000" pitchFamily="50" charset="-128"/>
                <a:ea typeface="游ゴシック Medium" panose="020B0500000000000000" pitchFamily="50" charset="-128"/>
              </a:rPr>
              <a:t>,</a:t>
            </a:r>
            <a:r>
              <a:rPr kumimoji="1" lang="ja-JP" altLang="en-US" dirty="0">
                <a:latin typeface="游ゴシック Medium" panose="020B0500000000000000" pitchFamily="50" charset="-128"/>
                <a:ea typeface="游ゴシック Medium" panose="020B0500000000000000" pitchFamily="50" charset="-128"/>
              </a:rPr>
              <a:t>フーリエ変換って何</a:t>
            </a:r>
            <a:r>
              <a:rPr kumimoji="1" lang="en-US" altLang="ja-JP" dirty="0">
                <a:latin typeface="游ゴシック Medium" panose="020B0500000000000000" pitchFamily="50" charset="-128"/>
                <a:ea typeface="游ゴシック Medium" panose="020B0500000000000000" pitchFamily="50" charset="-128"/>
              </a:rPr>
              <a:t>,</a:t>
            </a:r>
            <a:r>
              <a:rPr kumimoji="1" lang="ja-JP" altLang="en-US" dirty="0">
                <a:latin typeface="游ゴシック Medium" panose="020B0500000000000000" pitchFamily="50" charset="-128"/>
                <a:ea typeface="游ゴシック Medium" panose="020B0500000000000000" pitchFamily="50" charset="-128"/>
              </a:rPr>
              <a:t>どういうときに使う</a:t>
            </a:r>
            <a:endParaRPr kumimoji="1" lang="en-US" altLang="ja-JP" dirty="0">
              <a:latin typeface="游ゴシック Medium" panose="020B0500000000000000" pitchFamily="50" charset="-128"/>
              <a:ea typeface="游ゴシック Medium" panose="020B0500000000000000" pitchFamily="50" charset="-128"/>
            </a:endParaRPr>
          </a:p>
          <a:p>
            <a:r>
              <a:rPr lang="ja-JP" altLang="en-US" dirty="0">
                <a:latin typeface="游ゴシック Medium" panose="020B0500000000000000" pitchFamily="50" charset="-128"/>
                <a:ea typeface="游ゴシック Medium" panose="020B0500000000000000" pitchFamily="50" charset="-128"/>
              </a:rPr>
              <a:t>高専ではただ解くだけだったものの根本的な理解に繋がっている</a:t>
            </a:r>
            <a:endParaRPr lang="en-US" altLang="ja-JP" dirty="0">
              <a:latin typeface="游ゴシック Medium" panose="020B0500000000000000" pitchFamily="50" charset="-128"/>
              <a:ea typeface="游ゴシック Medium" panose="020B0500000000000000" pitchFamily="50" charset="-128"/>
            </a:endParaRPr>
          </a:p>
          <a:p>
            <a:r>
              <a:rPr lang="ja-JP" altLang="en-US" dirty="0">
                <a:latin typeface="游ゴシック Medium" panose="020B0500000000000000" pitchFamily="50" charset="-128"/>
                <a:ea typeface="游ゴシック Medium" panose="020B0500000000000000" pitchFamily="50" charset="-128"/>
              </a:rPr>
              <a:t>内容は難しい</a:t>
            </a:r>
            <a:endParaRPr lang="en-US" altLang="ja-JP" dirty="0">
              <a:latin typeface="游ゴシック Medium" panose="020B0500000000000000" pitchFamily="50" charset="-128"/>
              <a:ea typeface="游ゴシック Medium" panose="020B0500000000000000" pitchFamily="50" charset="-128"/>
            </a:endParaRPr>
          </a:p>
          <a:p>
            <a:r>
              <a:rPr lang="ja-JP" altLang="en-US" dirty="0">
                <a:latin typeface="游ゴシック Medium" panose="020B0500000000000000" pitchFamily="50" charset="-128"/>
                <a:ea typeface="游ゴシック Medium" panose="020B0500000000000000" pitchFamily="50" charset="-128"/>
              </a:rPr>
              <a:t>コロナのオンデマンドくそ</a:t>
            </a:r>
            <a:endParaRPr lang="en-US" altLang="ja-JP" dirty="0">
              <a:latin typeface="游ゴシック Medium" panose="020B0500000000000000" pitchFamily="50" charset="-128"/>
              <a:ea typeface="游ゴシック Medium" panose="020B0500000000000000" pitchFamily="50" charset="-128"/>
            </a:endParaRPr>
          </a:p>
          <a:p>
            <a:endParaRPr lang="en-US" altLang="ja-JP" dirty="0">
              <a:latin typeface="游ゴシック Medium" panose="020B0500000000000000" pitchFamily="50" charset="-128"/>
              <a:ea typeface="游ゴシック Medium" panose="020B0500000000000000" pitchFamily="50" charset="-128"/>
            </a:endParaRPr>
          </a:p>
          <a:p>
            <a:r>
              <a:rPr lang="ja-JP" altLang="en-US" dirty="0">
                <a:latin typeface="游ゴシック Medium" panose="020B0500000000000000" pitchFamily="50" charset="-128"/>
                <a:ea typeface="游ゴシック Medium" panose="020B0500000000000000" pitchFamily="50" charset="-128"/>
              </a:rPr>
              <a:t>編入してよかった</a:t>
            </a:r>
            <a:endParaRPr lang="en-US" altLang="ja-JP" dirty="0">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592469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
            <a:extLst>
              <a:ext uri="{FF2B5EF4-FFF2-40B4-BE49-F238E27FC236}">
                <a16:creationId xmlns:a16="http://schemas.microsoft.com/office/drawing/2014/main" id="{8F1EE955-F585-4844-BCA2-A983B9CEF453}"/>
              </a:ext>
            </a:extLst>
          </p:cNvPr>
          <p:cNvSpPr txBox="1">
            <a:spLocks/>
          </p:cNvSpPr>
          <p:nvPr/>
        </p:nvSpPr>
        <p:spPr>
          <a:xfrm>
            <a:off x="402166" y="1260"/>
            <a:ext cx="4417482"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spcBef>
                <a:spcPts val="1200"/>
              </a:spcBef>
              <a:spcAft>
                <a:spcPts val="1200"/>
              </a:spcAft>
            </a:pPr>
            <a:endParaRPr lang="ja-JP" altLang="en-US" b="1" dirty="0">
              <a:solidFill>
                <a:schemeClr val="bg1"/>
              </a:solidFill>
              <a:latin typeface="+mj-ea"/>
            </a:endParaRPr>
          </a:p>
        </p:txBody>
      </p:sp>
      <p:sp>
        <p:nvSpPr>
          <p:cNvPr id="19" name="正方形/長方形 18">
            <a:extLst>
              <a:ext uri="{FF2B5EF4-FFF2-40B4-BE49-F238E27FC236}">
                <a16:creationId xmlns:a16="http://schemas.microsoft.com/office/drawing/2014/main" id="{24EE3996-6686-4F06-8DA1-0A6217367780}"/>
              </a:ext>
            </a:extLst>
          </p:cNvPr>
          <p:cNvSpPr/>
          <p:nvPr/>
        </p:nvSpPr>
        <p:spPr>
          <a:xfrm>
            <a:off x="6096000" y="0"/>
            <a:ext cx="6096000" cy="68580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81FD4B3E-2F0F-4D31-8A7F-A2375DE6FB8A}"/>
              </a:ext>
            </a:extLst>
          </p:cNvPr>
          <p:cNvSpPr/>
          <p:nvPr/>
        </p:nvSpPr>
        <p:spPr>
          <a:xfrm>
            <a:off x="0" y="-1260"/>
            <a:ext cx="6096000"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DB7C9173-19F5-4663-803C-A6938E4F5A25}"/>
              </a:ext>
            </a:extLst>
          </p:cNvPr>
          <p:cNvSpPr txBox="1"/>
          <p:nvPr/>
        </p:nvSpPr>
        <p:spPr>
          <a:xfrm>
            <a:off x="1953873" y="664041"/>
            <a:ext cx="2188254" cy="646331"/>
          </a:xfrm>
          <a:prstGeom prst="rect">
            <a:avLst/>
          </a:prstGeom>
          <a:noFill/>
        </p:spPr>
        <p:txBody>
          <a:bodyPr wrap="square" rtlCol="0">
            <a:spAutoFit/>
          </a:bodyPr>
          <a:lstStyle/>
          <a:p>
            <a:pPr algn="ctr"/>
            <a:r>
              <a:rPr kumimoji="1" lang="ja-JP" altLang="en-US" sz="3600" b="1" dirty="0">
                <a:solidFill>
                  <a:schemeClr val="bg1"/>
                </a:solidFill>
              </a:rPr>
              <a:t>高専時代</a:t>
            </a:r>
          </a:p>
        </p:txBody>
      </p:sp>
      <p:sp>
        <p:nvSpPr>
          <p:cNvPr id="23" name="テキスト ボックス 22">
            <a:extLst>
              <a:ext uri="{FF2B5EF4-FFF2-40B4-BE49-F238E27FC236}">
                <a16:creationId xmlns:a16="http://schemas.microsoft.com/office/drawing/2014/main" id="{C725F7AF-0ADB-408D-BE17-34B450B27E82}"/>
              </a:ext>
            </a:extLst>
          </p:cNvPr>
          <p:cNvSpPr txBox="1"/>
          <p:nvPr/>
        </p:nvSpPr>
        <p:spPr>
          <a:xfrm>
            <a:off x="8049873" y="664040"/>
            <a:ext cx="2188254" cy="646331"/>
          </a:xfrm>
          <a:prstGeom prst="rect">
            <a:avLst/>
          </a:prstGeom>
          <a:noFill/>
        </p:spPr>
        <p:txBody>
          <a:bodyPr wrap="square" rtlCol="0">
            <a:spAutoFit/>
          </a:bodyPr>
          <a:lstStyle/>
          <a:p>
            <a:pPr algn="ctr"/>
            <a:r>
              <a:rPr lang="ja-JP" altLang="en-US" sz="3600" b="1" dirty="0">
                <a:solidFill>
                  <a:schemeClr val="bg1"/>
                </a:solidFill>
              </a:rPr>
              <a:t>今</a:t>
            </a:r>
            <a:endParaRPr kumimoji="1" lang="ja-JP" altLang="en-US" sz="3600" b="1" dirty="0">
              <a:solidFill>
                <a:schemeClr val="bg1"/>
              </a:solidFill>
            </a:endParaRPr>
          </a:p>
        </p:txBody>
      </p:sp>
      <p:sp>
        <p:nvSpPr>
          <p:cNvPr id="24" name="テキスト ボックス 23">
            <a:extLst>
              <a:ext uri="{FF2B5EF4-FFF2-40B4-BE49-F238E27FC236}">
                <a16:creationId xmlns:a16="http://schemas.microsoft.com/office/drawing/2014/main" id="{6F527752-A74E-4C97-A0B4-2392D5229372}"/>
              </a:ext>
            </a:extLst>
          </p:cNvPr>
          <p:cNvSpPr txBox="1"/>
          <p:nvPr/>
        </p:nvSpPr>
        <p:spPr>
          <a:xfrm>
            <a:off x="402166" y="1958945"/>
            <a:ext cx="1369878" cy="461665"/>
          </a:xfrm>
          <a:prstGeom prst="rect">
            <a:avLst/>
          </a:prstGeom>
          <a:noFill/>
        </p:spPr>
        <p:txBody>
          <a:bodyPr wrap="square" rtlCol="0">
            <a:spAutoFit/>
          </a:bodyPr>
          <a:lstStyle/>
          <a:p>
            <a:r>
              <a:rPr kumimoji="1" lang="ja-JP" altLang="en-US" sz="2400" b="1" dirty="0">
                <a:solidFill>
                  <a:schemeClr val="bg1"/>
                </a:solidFill>
              </a:rPr>
              <a:t>環境</a:t>
            </a:r>
          </a:p>
        </p:txBody>
      </p:sp>
      <p:sp>
        <p:nvSpPr>
          <p:cNvPr id="25" name="テキスト ボックス 24">
            <a:extLst>
              <a:ext uri="{FF2B5EF4-FFF2-40B4-BE49-F238E27FC236}">
                <a16:creationId xmlns:a16="http://schemas.microsoft.com/office/drawing/2014/main" id="{2CBAFA68-51F5-4C05-B05E-E05B24CA819E}"/>
              </a:ext>
            </a:extLst>
          </p:cNvPr>
          <p:cNvSpPr txBox="1"/>
          <p:nvPr/>
        </p:nvSpPr>
        <p:spPr>
          <a:xfrm>
            <a:off x="402166" y="4437390"/>
            <a:ext cx="1369878" cy="461665"/>
          </a:xfrm>
          <a:prstGeom prst="rect">
            <a:avLst/>
          </a:prstGeom>
          <a:noFill/>
        </p:spPr>
        <p:txBody>
          <a:bodyPr wrap="square" rtlCol="0">
            <a:spAutoFit/>
          </a:bodyPr>
          <a:lstStyle/>
          <a:p>
            <a:r>
              <a:rPr lang="ja-JP" altLang="en-US" sz="2400" b="1" dirty="0">
                <a:solidFill>
                  <a:schemeClr val="bg1"/>
                </a:solidFill>
              </a:rPr>
              <a:t>授業</a:t>
            </a:r>
            <a:endParaRPr kumimoji="1" lang="ja-JP" altLang="en-US" sz="2400" b="1" dirty="0">
              <a:solidFill>
                <a:schemeClr val="bg1"/>
              </a:solidFill>
            </a:endParaRPr>
          </a:p>
        </p:txBody>
      </p:sp>
      <p:sp>
        <p:nvSpPr>
          <p:cNvPr id="26" name="テキスト ボックス 25">
            <a:extLst>
              <a:ext uri="{FF2B5EF4-FFF2-40B4-BE49-F238E27FC236}">
                <a16:creationId xmlns:a16="http://schemas.microsoft.com/office/drawing/2014/main" id="{996ABED7-CFE2-44CE-8BDB-36DB0DCCB562}"/>
              </a:ext>
            </a:extLst>
          </p:cNvPr>
          <p:cNvSpPr txBox="1"/>
          <p:nvPr/>
        </p:nvSpPr>
        <p:spPr>
          <a:xfrm>
            <a:off x="6498166" y="1958945"/>
            <a:ext cx="1369878" cy="461665"/>
          </a:xfrm>
          <a:prstGeom prst="rect">
            <a:avLst/>
          </a:prstGeom>
          <a:noFill/>
        </p:spPr>
        <p:txBody>
          <a:bodyPr wrap="square" rtlCol="0">
            <a:spAutoFit/>
          </a:bodyPr>
          <a:lstStyle/>
          <a:p>
            <a:r>
              <a:rPr kumimoji="1" lang="ja-JP" altLang="en-US" sz="2400" b="1" dirty="0">
                <a:solidFill>
                  <a:schemeClr val="bg1"/>
                </a:solidFill>
              </a:rPr>
              <a:t>環境</a:t>
            </a:r>
          </a:p>
        </p:txBody>
      </p:sp>
      <p:sp>
        <p:nvSpPr>
          <p:cNvPr id="27" name="テキスト ボックス 26">
            <a:extLst>
              <a:ext uri="{FF2B5EF4-FFF2-40B4-BE49-F238E27FC236}">
                <a16:creationId xmlns:a16="http://schemas.microsoft.com/office/drawing/2014/main" id="{B4CB7465-CB1D-4BDE-BC6F-C261376B5C5D}"/>
              </a:ext>
            </a:extLst>
          </p:cNvPr>
          <p:cNvSpPr txBox="1"/>
          <p:nvPr/>
        </p:nvSpPr>
        <p:spPr>
          <a:xfrm>
            <a:off x="6498166" y="4437390"/>
            <a:ext cx="1369878" cy="461665"/>
          </a:xfrm>
          <a:prstGeom prst="rect">
            <a:avLst/>
          </a:prstGeom>
          <a:noFill/>
        </p:spPr>
        <p:txBody>
          <a:bodyPr wrap="square" rtlCol="0">
            <a:spAutoFit/>
          </a:bodyPr>
          <a:lstStyle/>
          <a:p>
            <a:r>
              <a:rPr lang="ja-JP" altLang="en-US" sz="2400" b="1" dirty="0">
                <a:solidFill>
                  <a:schemeClr val="bg1"/>
                </a:solidFill>
              </a:rPr>
              <a:t>授業</a:t>
            </a:r>
            <a:endParaRPr kumimoji="1" lang="ja-JP" altLang="en-US" sz="2400" b="1" dirty="0">
              <a:solidFill>
                <a:schemeClr val="bg1"/>
              </a:solidFill>
            </a:endParaRPr>
          </a:p>
        </p:txBody>
      </p:sp>
    </p:spTree>
    <p:extLst>
      <p:ext uri="{BB962C8B-B14F-4D97-AF65-F5344CB8AC3E}">
        <p14:creationId xmlns:p14="http://schemas.microsoft.com/office/powerpoint/2010/main" val="2350867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A359386-C679-4391-A2B2-079184CF552C}"/>
              </a:ext>
            </a:extLst>
          </p:cNvPr>
          <p:cNvSpPr/>
          <p:nvPr/>
        </p:nvSpPr>
        <p:spPr>
          <a:xfrm>
            <a:off x="1" y="-21960"/>
            <a:ext cx="12191999" cy="1325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6" name="フローチャート: 結合子 5">
            <a:extLst>
              <a:ext uri="{FF2B5EF4-FFF2-40B4-BE49-F238E27FC236}">
                <a16:creationId xmlns:a16="http://schemas.microsoft.com/office/drawing/2014/main" id="{C5148339-762E-4B82-9BAC-AA08B2AA952F}"/>
              </a:ext>
            </a:extLst>
          </p:cNvPr>
          <p:cNvSpPr/>
          <p:nvPr/>
        </p:nvSpPr>
        <p:spPr>
          <a:xfrm>
            <a:off x="2746207" y="194550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5041D464-C407-4024-86AE-97E2D7B9749A}"/>
              </a:ext>
            </a:extLst>
          </p:cNvPr>
          <p:cNvSpPr/>
          <p:nvPr/>
        </p:nvSpPr>
        <p:spPr>
          <a:xfrm>
            <a:off x="2746207" y="290157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フローチャート: 結合子 22">
            <a:extLst>
              <a:ext uri="{FF2B5EF4-FFF2-40B4-BE49-F238E27FC236}">
                <a16:creationId xmlns:a16="http://schemas.microsoft.com/office/drawing/2014/main" id="{B3AC50F9-32A4-4749-85C4-CB2F56EEFDAE}"/>
              </a:ext>
            </a:extLst>
          </p:cNvPr>
          <p:cNvSpPr/>
          <p:nvPr/>
        </p:nvSpPr>
        <p:spPr>
          <a:xfrm>
            <a:off x="2746207" y="385764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フローチャート: 結合子 23">
            <a:extLst>
              <a:ext uri="{FF2B5EF4-FFF2-40B4-BE49-F238E27FC236}">
                <a16:creationId xmlns:a16="http://schemas.microsoft.com/office/drawing/2014/main" id="{4B8BC1FA-A121-4CB3-A876-1A47B8D461E1}"/>
              </a:ext>
            </a:extLst>
          </p:cNvPr>
          <p:cNvSpPr/>
          <p:nvPr/>
        </p:nvSpPr>
        <p:spPr>
          <a:xfrm>
            <a:off x="2746207" y="480927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フローチャート: 結合子 24">
            <a:extLst>
              <a:ext uri="{FF2B5EF4-FFF2-40B4-BE49-F238E27FC236}">
                <a16:creationId xmlns:a16="http://schemas.microsoft.com/office/drawing/2014/main" id="{5074840D-CEA4-40FD-8720-4ED8CF7F49FA}"/>
              </a:ext>
            </a:extLst>
          </p:cNvPr>
          <p:cNvSpPr/>
          <p:nvPr/>
        </p:nvSpPr>
        <p:spPr>
          <a:xfrm>
            <a:off x="2746207" y="5772473"/>
            <a:ext cx="360000" cy="360000"/>
          </a:xfrm>
          <a:prstGeom prst="flowChartConnector">
            <a:avLst/>
          </a:prstGeom>
          <a:solidFill>
            <a:srgbClr val="4472C4"/>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B6C5E3D9-18D3-4A2E-BB14-61E9D5E5C5C8}"/>
              </a:ext>
            </a:extLst>
          </p:cNvPr>
          <p:cNvSpPr txBox="1"/>
          <p:nvPr/>
        </p:nvSpPr>
        <p:spPr>
          <a:xfrm>
            <a:off x="3408671" y="2759754"/>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大学概要</a:t>
            </a:r>
          </a:p>
        </p:txBody>
      </p:sp>
      <p:sp>
        <p:nvSpPr>
          <p:cNvPr id="14" name="テキスト ボックス 13">
            <a:extLst>
              <a:ext uri="{FF2B5EF4-FFF2-40B4-BE49-F238E27FC236}">
                <a16:creationId xmlns:a16="http://schemas.microsoft.com/office/drawing/2014/main" id="{3BFB3816-F24E-43AC-87EF-74D2521063AC}"/>
              </a:ext>
            </a:extLst>
          </p:cNvPr>
          <p:cNvSpPr txBox="1"/>
          <p:nvPr/>
        </p:nvSpPr>
        <p:spPr>
          <a:xfrm>
            <a:off x="3408671" y="3714482"/>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編入の動機</a:t>
            </a:r>
          </a:p>
        </p:txBody>
      </p:sp>
      <p:sp>
        <p:nvSpPr>
          <p:cNvPr id="15" name="テキスト ボックス 14">
            <a:extLst>
              <a:ext uri="{FF2B5EF4-FFF2-40B4-BE49-F238E27FC236}">
                <a16:creationId xmlns:a16="http://schemas.microsoft.com/office/drawing/2014/main" id="{0DD96F21-F356-4066-97B1-343242A6BD89}"/>
              </a:ext>
            </a:extLst>
          </p:cNvPr>
          <p:cNvSpPr txBox="1"/>
          <p:nvPr/>
        </p:nvSpPr>
        <p:spPr>
          <a:xfrm>
            <a:off x="3408671" y="4666110"/>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編入してみて</a:t>
            </a:r>
            <a:endParaRPr kumimoji="1" lang="en-US" altLang="ja-JP" sz="3600" dirty="0">
              <a:latin typeface="+mn-ea"/>
            </a:endParaRPr>
          </a:p>
        </p:txBody>
      </p:sp>
      <p:sp>
        <p:nvSpPr>
          <p:cNvPr id="19" name="テキスト ボックス 18">
            <a:extLst>
              <a:ext uri="{FF2B5EF4-FFF2-40B4-BE49-F238E27FC236}">
                <a16:creationId xmlns:a16="http://schemas.microsoft.com/office/drawing/2014/main" id="{EAE85900-2E0C-4C5E-8127-C0E3A4FF45CA}"/>
              </a:ext>
            </a:extLst>
          </p:cNvPr>
          <p:cNvSpPr txBox="1"/>
          <p:nvPr/>
        </p:nvSpPr>
        <p:spPr>
          <a:xfrm>
            <a:off x="3408670" y="1805026"/>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初めに</a:t>
            </a:r>
            <a:endParaRPr kumimoji="1" lang="en-US" altLang="ja-JP" sz="3600" dirty="0">
              <a:latin typeface="+mn-ea"/>
            </a:endParaRPr>
          </a:p>
        </p:txBody>
      </p:sp>
      <p:sp>
        <p:nvSpPr>
          <p:cNvPr id="21" name="テキスト ボックス 20">
            <a:extLst>
              <a:ext uri="{FF2B5EF4-FFF2-40B4-BE49-F238E27FC236}">
                <a16:creationId xmlns:a16="http://schemas.microsoft.com/office/drawing/2014/main" id="{1A77FB23-964A-459F-8A69-13E4DF4CE113}"/>
              </a:ext>
            </a:extLst>
          </p:cNvPr>
          <p:cNvSpPr txBox="1"/>
          <p:nvPr/>
        </p:nvSpPr>
        <p:spPr>
          <a:xfrm>
            <a:off x="3408669" y="5617738"/>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solidFill>
            <a:srgbClr val="FFC000"/>
          </a:solidFill>
          <a:ln w="28575">
            <a:solidFill>
              <a:schemeClr val="accent1"/>
            </a:solidFill>
          </a:ln>
        </p:spPr>
        <p:txBody>
          <a:bodyPr wrap="square" rtlCol="0">
            <a:spAutoFit/>
          </a:bodyPr>
          <a:lstStyle/>
          <a:p>
            <a:pPr algn="ctr"/>
            <a:r>
              <a:rPr kumimoji="1" lang="ja-JP" altLang="en-US" sz="3600" b="1" dirty="0">
                <a:latin typeface="+mn-ea"/>
              </a:rPr>
              <a:t>進路決定にあたり</a:t>
            </a:r>
            <a:endParaRPr kumimoji="1" lang="en-US" altLang="ja-JP" sz="3600" b="1" dirty="0">
              <a:latin typeface="+mn-ea"/>
            </a:endParaRPr>
          </a:p>
        </p:txBody>
      </p:sp>
      <p:cxnSp>
        <p:nvCxnSpPr>
          <p:cNvPr id="8" name="直線コネクタ 7">
            <a:extLst>
              <a:ext uri="{FF2B5EF4-FFF2-40B4-BE49-F238E27FC236}">
                <a16:creationId xmlns:a16="http://schemas.microsoft.com/office/drawing/2014/main" id="{0304A6F2-917C-4713-BDF8-77810967133F}"/>
              </a:ext>
            </a:extLst>
          </p:cNvPr>
          <p:cNvCxnSpPr>
            <a:stCxn id="6" idx="4"/>
            <a:endCxn id="20" idx="0"/>
          </p:cNvCxnSpPr>
          <p:nvPr/>
        </p:nvCxnSpPr>
        <p:spPr>
          <a:xfrm>
            <a:off x="2926207" y="230550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D7730C7-E8C8-4A67-984B-127BE0C0C814}"/>
              </a:ext>
            </a:extLst>
          </p:cNvPr>
          <p:cNvCxnSpPr>
            <a:cxnSpLocks/>
            <a:stCxn id="20" idx="4"/>
            <a:endCxn id="23" idx="0"/>
          </p:cNvCxnSpPr>
          <p:nvPr/>
        </p:nvCxnSpPr>
        <p:spPr>
          <a:xfrm>
            <a:off x="2926207" y="326157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8D7E029-7BB4-46DF-8F82-A8EE6D1B5B14}"/>
              </a:ext>
            </a:extLst>
          </p:cNvPr>
          <p:cNvCxnSpPr>
            <a:cxnSpLocks/>
            <a:stCxn id="23" idx="4"/>
            <a:endCxn id="24" idx="0"/>
          </p:cNvCxnSpPr>
          <p:nvPr/>
        </p:nvCxnSpPr>
        <p:spPr>
          <a:xfrm>
            <a:off x="2926207" y="4217646"/>
            <a:ext cx="0" cy="59163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922EAD4-F48A-4CE9-A6C1-EDF82D3AA47C}"/>
              </a:ext>
            </a:extLst>
          </p:cNvPr>
          <p:cNvCxnSpPr>
            <a:cxnSpLocks/>
            <a:stCxn id="24" idx="4"/>
            <a:endCxn id="25" idx="0"/>
          </p:cNvCxnSpPr>
          <p:nvPr/>
        </p:nvCxnSpPr>
        <p:spPr>
          <a:xfrm>
            <a:off x="2926207" y="5169276"/>
            <a:ext cx="0" cy="603197"/>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55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0456"/>
            <a:ext cx="11461072" cy="2554545"/>
          </a:xfrm>
          <a:prstGeom prst="rect">
            <a:avLst/>
          </a:prstGeom>
          <a:noFill/>
        </p:spPr>
        <p:txBody>
          <a:bodyPr wrap="square" rtlCol="0">
            <a:spAutoFit/>
          </a:bodyPr>
          <a:lstStyle/>
          <a:p>
            <a:pPr algn="ctr"/>
            <a:r>
              <a:rPr kumimoji="1" lang="en-US" altLang="ja-JP" sz="8000" b="1" dirty="0">
                <a:solidFill>
                  <a:schemeClr val="bg1"/>
                </a:solidFill>
                <a:latin typeface="游ゴシック Medium" panose="020B0500000000000000" pitchFamily="50" charset="-128"/>
                <a:ea typeface="游ゴシック Medium" panose="020B0500000000000000" pitchFamily="50" charset="-128"/>
              </a:rPr>
              <a:t>Q1</a:t>
            </a:r>
            <a:r>
              <a:rPr kumimoji="1" lang="en-US" altLang="ja-JP" sz="8000" dirty="0">
                <a:solidFill>
                  <a:schemeClr val="bg1"/>
                </a:solidFill>
                <a:latin typeface="游ゴシック Medium" panose="020B0500000000000000" pitchFamily="50" charset="-128"/>
                <a:ea typeface="游ゴシック Medium" panose="020B0500000000000000" pitchFamily="50" charset="-128"/>
              </a:rPr>
              <a:t>.</a:t>
            </a:r>
            <a:br>
              <a:rPr kumimoji="1" lang="en-US" altLang="ja-JP" sz="8000" dirty="0">
                <a:solidFill>
                  <a:schemeClr val="bg1"/>
                </a:solidFill>
                <a:latin typeface="游ゴシック Medium" panose="020B0500000000000000" pitchFamily="50" charset="-128"/>
                <a:ea typeface="游ゴシック Medium" panose="020B0500000000000000" pitchFamily="50" charset="-128"/>
              </a:rPr>
            </a:br>
            <a:r>
              <a:rPr kumimoji="1" lang="ja-JP" altLang="en-US" sz="8000" b="1" dirty="0">
                <a:solidFill>
                  <a:schemeClr val="bg1"/>
                </a:solidFill>
                <a:latin typeface="游ゴシック Medium" panose="020B0500000000000000" pitchFamily="50" charset="-128"/>
                <a:ea typeface="游ゴシック Medium" panose="020B0500000000000000" pitchFamily="50" charset="-128"/>
              </a:rPr>
              <a:t>進学</a:t>
            </a:r>
            <a:r>
              <a:rPr kumimoji="1" lang="ja-JP" altLang="en-US" sz="8000" dirty="0">
                <a:solidFill>
                  <a:schemeClr val="bg1"/>
                </a:solidFill>
                <a:latin typeface="游ゴシック Medium" panose="020B0500000000000000" pitchFamily="50" charset="-128"/>
                <a:ea typeface="游ゴシック Medium" panose="020B0500000000000000" pitchFamily="50" charset="-128"/>
              </a:rPr>
              <a:t>か</a:t>
            </a:r>
            <a:r>
              <a:rPr kumimoji="1" lang="ja-JP" altLang="en-US" sz="8000" b="1" dirty="0">
                <a:solidFill>
                  <a:schemeClr val="bg1"/>
                </a:solidFill>
                <a:latin typeface="游ゴシック Medium" panose="020B0500000000000000" pitchFamily="50" charset="-128"/>
                <a:ea typeface="游ゴシック Medium" panose="020B0500000000000000" pitchFamily="50" charset="-128"/>
              </a:rPr>
              <a:t>就職</a:t>
            </a:r>
            <a:r>
              <a:rPr kumimoji="1" lang="ja-JP" altLang="en-US" sz="8000" dirty="0">
                <a:solidFill>
                  <a:schemeClr val="bg1"/>
                </a:solidFill>
                <a:latin typeface="游ゴシック Medium" panose="020B0500000000000000" pitchFamily="50" charset="-128"/>
                <a:ea typeface="游ゴシック Medium" panose="020B0500000000000000" pitchFamily="50" charset="-128"/>
              </a:rPr>
              <a:t>か決めた</a:t>
            </a:r>
            <a:r>
              <a:rPr lang="en-US" altLang="ja-JP" sz="8000" dirty="0">
                <a:solidFill>
                  <a:schemeClr val="bg1"/>
                </a:solidFill>
                <a:latin typeface="游ゴシック Medium" panose="020B0500000000000000" pitchFamily="50" charset="-128"/>
                <a:ea typeface="游ゴシック Medium" panose="020B0500000000000000" pitchFamily="50" charset="-128"/>
              </a:rPr>
              <a:t>?</a:t>
            </a:r>
            <a:endParaRPr kumimoji="1" lang="ja-JP" altLang="en-US" sz="8000" dirty="0">
              <a:solidFill>
                <a:schemeClr val="bg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660111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0455"/>
            <a:ext cx="11461072" cy="2554545"/>
          </a:xfrm>
          <a:prstGeom prst="rect">
            <a:avLst/>
          </a:prstGeom>
          <a:noFill/>
        </p:spPr>
        <p:txBody>
          <a:bodyPr wrap="square" rtlCol="0">
            <a:spAutoFit/>
          </a:bodyPr>
          <a:lstStyle/>
          <a:p>
            <a:pPr algn="ctr"/>
            <a:r>
              <a:rPr kumimoji="1" lang="en-US" altLang="ja-JP" sz="8000" b="1" dirty="0">
                <a:solidFill>
                  <a:schemeClr val="bg1"/>
                </a:solidFill>
                <a:latin typeface="游ゴシック Medium" panose="020B0500000000000000" pitchFamily="50" charset="-128"/>
                <a:ea typeface="游ゴシック Medium" panose="020B0500000000000000" pitchFamily="50" charset="-128"/>
              </a:rPr>
              <a:t>Q2</a:t>
            </a:r>
            <a:r>
              <a:rPr kumimoji="1" lang="en-US" altLang="ja-JP" sz="8000" dirty="0">
                <a:solidFill>
                  <a:schemeClr val="bg1"/>
                </a:solidFill>
                <a:latin typeface="游ゴシック Medium" panose="020B0500000000000000" pitchFamily="50" charset="-128"/>
                <a:ea typeface="游ゴシック Medium" panose="020B0500000000000000" pitchFamily="50" charset="-128"/>
              </a:rPr>
              <a:t>.</a:t>
            </a:r>
            <a:br>
              <a:rPr kumimoji="1" lang="en-US" altLang="ja-JP" sz="8000" dirty="0">
                <a:solidFill>
                  <a:schemeClr val="bg1"/>
                </a:solidFill>
                <a:latin typeface="游ゴシック Medium" panose="020B0500000000000000" pitchFamily="50" charset="-128"/>
                <a:ea typeface="游ゴシック Medium" panose="020B0500000000000000" pitchFamily="50" charset="-128"/>
              </a:rPr>
            </a:br>
            <a:r>
              <a:rPr kumimoji="1" lang="ja-JP" altLang="en-US" sz="8000" dirty="0">
                <a:solidFill>
                  <a:schemeClr val="bg1"/>
                </a:solidFill>
                <a:latin typeface="游ゴシック Medium" panose="020B0500000000000000" pitchFamily="50" charset="-128"/>
                <a:ea typeface="游ゴシック Medium" panose="020B0500000000000000" pitchFamily="50" charset="-128"/>
              </a:rPr>
              <a:t>やりたいことはある</a:t>
            </a:r>
            <a:r>
              <a:rPr kumimoji="1" lang="en-US" altLang="ja-JP" sz="8000" dirty="0">
                <a:solidFill>
                  <a:schemeClr val="bg1"/>
                </a:solidFill>
                <a:latin typeface="游ゴシック Medium" panose="020B0500000000000000" pitchFamily="50" charset="-128"/>
                <a:ea typeface="游ゴシック Medium" panose="020B0500000000000000" pitchFamily="50" charset="-128"/>
              </a:rPr>
              <a:t>?</a:t>
            </a:r>
            <a:endParaRPr kumimoji="1" lang="ja-JP" altLang="en-US" sz="8000" dirty="0">
              <a:solidFill>
                <a:schemeClr val="bg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521985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3450"/>
            <a:ext cx="11461072" cy="3785652"/>
          </a:xfrm>
          <a:prstGeom prst="rect">
            <a:avLst/>
          </a:prstGeom>
          <a:noFill/>
        </p:spPr>
        <p:txBody>
          <a:bodyPr wrap="square" rtlCol="0">
            <a:spAutoFit/>
          </a:bodyPr>
          <a:lstStyle/>
          <a:p>
            <a:pPr algn="ctr"/>
            <a:r>
              <a:rPr kumimoji="1" lang="en-US" altLang="ja-JP" sz="8000" b="1" dirty="0">
                <a:solidFill>
                  <a:schemeClr val="bg1"/>
                </a:solidFill>
                <a:latin typeface="游ゴシック Medium" panose="020B0500000000000000" pitchFamily="50" charset="-128"/>
                <a:ea typeface="游ゴシック Medium" panose="020B0500000000000000" pitchFamily="50" charset="-128"/>
              </a:rPr>
              <a:t>Q3</a:t>
            </a:r>
            <a:r>
              <a:rPr kumimoji="1" lang="en-US" altLang="ja-JP" sz="8000" dirty="0">
                <a:solidFill>
                  <a:schemeClr val="bg1"/>
                </a:solidFill>
                <a:latin typeface="游ゴシック Medium" panose="020B0500000000000000" pitchFamily="50" charset="-128"/>
                <a:ea typeface="游ゴシック Medium" panose="020B0500000000000000" pitchFamily="50" charset="-128"/>
              </a:rPr>
              <a:t>.</a:t>
            </a:r>
            <a:br>
              <a:rPr kumimoji="1" lang="en-US" altLang="ja-JP" sz="8000" dirty="0">
                <a:solidFill>
                  <a:schemeClr val="bg1"/>
                </a:solidFill>
                <a:latin typeface="游ゴシック Medium" panose="020B0500000000000000" pitchFamily="50" charset="-128"/>
                <a:ea typeface="游ゴシック Medium" panose="020B0500000000000000" pitchFamily="50" charset="-128"/>
              </a:rPr>
            </a:br>
            <a:r>
              <a:rPr kumimoji="1" lang="ja-JP" altLang="en-US" sz="8000" dirty="0">
                <a:solidFill>
                  <a:schemeClr val="bg1"/>
                </a:solidFill>
                <a:latin typeface="游ゴシック Medium" panose="020B0500000000000000" pitchFamily="50" charset="-128"/>
                <a:ea typeface="游ゴシック Medium" panose="020B0500000000000000" pitchFamily="50" charset="-128"/>
              </a:rPr>
              <a:t>やりたいことは高専</a:t>
            </a:r>
            <a:r>
              <a:rPr lang="ja-JP" altLang="en-US" sz="8000" dirty="0">
                <a:solidFill>
                  <a:schemeClr val="bg1"/>
                </a:solidFill>
                <a:latin typeface="游ゴシック Medium" panose="020B0500000000000000" pitchFamily="50" charset="-128"/>
                <a:ea typeface="游ゴシック Medium" panose="020B0500000000000000" pitchFamily="50" charset="-128"/>
              </a:rPr>
              <a:t>を</a:t>
            </a:r>
            <a:endParaRPr lang="en-US" altLang="ja-JP" sz="8000" dirty="0">
              <a:solidFill>
                <a:schemeClr val="bg1"/>
              </a:solidFill>
              <a:latin typeface="游ゴシック Medium" panose="020B0500000000000000" pitchFamily="50" charset="-128"/>
              <a:ea typeface="游ゴシック Medium" panose="020B0500000000000000" pitchFamily="50" charset="-128"/>
            </a:endParaRPr>
          </a:p>
          <a:p>
            <a:pPr algn="ctr"/>
            <a:r>
              <a:rPr kumimoji="1" lang="ja-JP" altLang="en-US" sz="8000" dirty="0">
                <a:solidFill>
                  <a:schemeClr val="bg1"/>
                </a:solidFill>
                <a:latin typeface="游ゴシック Medium" panose="020B0500000000000000" pitchFamily="50" charset="-128"/>
                <a:ea typeface="游ゴシック Medium" panose="020B0500000000000000" pitchFamily="50" charset="-128"/>
              </a:rPr>
              <a:t>卒業しただけでできる</a:t>
            </a:r>
            <a:r>
              <a:rPr kumimoji="1" lang="en-US" altLang="ja-JP" sz="8000" dirty="0">
                <a:solidFill>
                  <a:schemeClr val="bg1"/>
                </a:solidFill>
                <a:latin typeface="游ゴシック Medium" panose="020B0500000000000000" pitchFamily="50" charset="-128"/>
                <a:ea typeface="游ゴシック Medium" panose="020B0500000000000000" pitchFamily="50" charset="-128"/>
              </a:rPr>
              <a:t>?</a:t>
            </a:r>
            <a:endParaRPr kumimoji="1" lang="ja-JP" altLang="en-US" sz="8000" dirty="0">
              <a:solidFill>
                <a:schemeClr val="bg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961784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226091" y="1946408"/>
            <a:ext cx="7739818" cy="3662541"/>
          </a:xfrm>
          <a:prstGeom prst="rect">
            <a:avLst/>
          </a:prstGeom>
          <a:noFill/>
        </p:spPr>
        <p:txBody>
          <a:bodyPr wrap="square" rtlCol="0">
            <a:spAutoFit/>
          </a:bodyPr>
          <a:lstStyle/>
          <a:p>
            <a:r>
              <a:rPr kumimoji="1" lang="en-US" altLang="ja-JP" sz="3600" dirty="0"/>
              <a:t>if(Q1 is “No” and Q3 is “Yes”){</a:t>
            </a:r>
          </a:p>
          <a:p>
            <a:r>
              <a:rPr kumimoji="1" lang="en-US" altLang="ja-JP" sz="3600" dirty="0"/>
              <a:t>	</a:t>
            </a:r>
            <a:r>
              <a:rPr kumimoji="1" lang="ja-JP" altLang="en-US" sz="4400" dirty="0">
                <a:solidFill>
                  <a:srgbClr val="FF5126"/>
                </a:solidFill>
                <a:latin typeface="游ゴシック Medium" panose="020B0500000000000000" pitchFamily="50" charset="-128"/>
                <a:ea typeface="游ゴシック Medium" panose="020B0500000000000000" pitchFamily="50" charset="-128"/>
              </a:rPr>
              <a:t>就職</a:t>
            </a:r>
            <a:r>
              <a:rPr kumimoji="1" lang="ja-JP" altLang="en-US" sz="3600" u="sng" dirty="0">
                <a:latin typeface="游ゴシック Medium" panose="020B0500000000000000" pitchFamily="50" charset="-128"/>
                <a:ea typeface="游ゴシック Medium" panose="020B0500000000000000" pitchFamily="50" charset="-128"/>
              </a:rPr>
              <a:t>してもよい</a:t>
            </a:r>
            <a:endParaRPr kumimoji="1" lang="en-US" altLang="ja-JP" sz="3600" u="sng" dirty="0">
              <a:latin typeface="游ゴシック Medium" panose="020B0500000000000000" pitchFamily="50" charset="-128"/>
              <a:ea typeface="游ゴシック Medium" panose="020B0500000000000000" pitchFamily="50" charset="-128"/>
            </a:endParaRPr>
          </a:p>
          <a:p>
            <a:r>
              <a:rPr kumimoji="1" lang="en-US" altLang="ja-JP" sz="3600" dirty="0"/>
              <a:t>}</a:t>
            </a:r>
          </a:p>
          <a:p>
            <a:r>
              <a:rPr kumimoji="1" lang="en-US" altLang="ja-JP" sz="3600" dirty="0"/>
              <a:t>else{</a:t>
            </a:r>
          </a:p>
          <a:p>
            <a:r>
              <a:rPr lang="en-US" altLang="ja-JP" sz="3600" dirty="0"/>
              <a:t>	</a:t>
            </a:r>
            <a:r>
              <a:rPr lang="ja-JP" altLang="en-US" sz="4400" dirty="0">
                <a:solidFill>
                  <a:srgbClr val="4472C4"/>
                </a:solidFill>
                <a:latin typeface="游ゴシック Medium" panose="020B0500000000000000" pitchFamily="50" charset="-128"/>
                <a:ea typeface="游ゴシック Medium" panose="020B0500000000000000" pitchFamily="50" charset="-128"/>
              </a:rPr>
              <a:t>進学</a:t>
            </a:r>
            <a:r>
              <a:rPr lang="ja-JP" altLang="en-US" sz="3600" dirty="0">
                <a:latin typeface="游ゴシック Medium" panose="020B0500000000000000" pitchFamily="50" charset="-128"/>
                <a:ea typeface="游ゴシック Medium" panose="020B0500000000000000" pitchFamily="50" charset="-128"/>
              </a:rPr>
              <a:t>がおすすめ</a:t>
            </a:r>
            <a:endParaRPr kumimoji="1" lang="en-US" altLang="ja-JP" sz="3600" dirty="0">
              <a:latin typeface="游ゴシック Medium" panose="020B0500000000000000" pitchFamily="50" charset="-128"/>
              <a:ea typeface="游ゴシック Medium" panose="020B0500000000000000" pitchFamily="50" charset="-128"/>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417136" y="5608949"/>
            <a:ext cx="11357728" cy="954107"/>
          </a:xfrm>
          <a:prstGeom prst="rect">
            <a:avLst/>
          </a:prstGeom>
          <a:noFill/>
        </p:spPr>
        <p:txBody>
          <a:bodyPr wrap="square" rtlCol="0">
            <a:spAutoFit/>
          </a:bodyPr>
          <a:lstStyle/>
          <a:p>
            <a:pPr algn="ctr"/>
            <a:r>
              <a:rPr lang="ja-JP" altLang="en-US" sz="2800" dirty="0">
                <a:latin typeface="游ゴシック Medium" panose="020B0500000000000000" pitchFamily="50" charset="-128"/>
                <a:ea typeface="游ゴシック Medium" panose="020B0500000000000000" pitchFamily="50" charset="-128"/>
              </a:rPr>
              <a:t>やりたいことがない人は</a:t>
            </a:r>
            <a:r>
              <a:rPr lang="ja-JP" altLang="en-US" sz="2800" b="1" dirty="0">
                <a:latin typeface="游ゴシック Medium" panose="020B0500000000000000" pitchFamily="50" charset="-128"/>
                <a:ea typeface="游ゴシック Medium" panose="020B0500000000000000" pitchFamily="50" charset="-128"/>
              </a:rPr>
              <a:t>考える時間</a:t>
            </a:r>
            <a:r>
              <a:rPr lang="ja-JP" altLang="en-US" sz="2800" dirty="0">
                <a:latin typeface="游ゴシック Medium" panose="020B0500000000000000" pitchFamily="50" charset="-128"/>
                <a:ea typeface="游ゴシック Medium" panose="020B0500000000000000" pitchFamily="50" charset="-128"/>
              </a:rPr>
              <a:t>を作るうえでも</a:t>
            </a:r>
            <a:endParaRPr lang="en-US" altLang="ja-JP" sz="2800" dirty="0">
              <a:latin typeface="游ゴシック Medium" panose="020B0500000000000000" pitchFamily="50" charset="-128"/>
              <a:ea typeface="游ゴシック Medium" panose="020B0500000000000000" pitchFamily="50" charset="-128"/>
            </a:endParaRPr>
          </a:p>
          <a:p>
            <a:pPr algn="ctr"/>
            <a:r>
              <a:rPr lang="ja-JP" altLang="en-US" sz="2800" dirty="0">
                <a:latin typeface="游ゴシック Medium" panose="020B0500000000000000" pitchFamily="50" charset="-128"/>
                <a:ea typeface="游ゴシック Medium" panose="020B0500000000000000" pitchFamily="50" charset="-128"/>
              </a:rPr>
              <a:t>進学がおすすめ</a:t>
            </a:r>
            <a:endParaRPr kumimoji="1" lang="ja-JP" altLang="en-US" sz="2800" dirty="0">
              <a:latin typeface="游ゴシック Medium" panose="020B0500000000000000" pitchFamily="50" charset="-128"/>
              <a:ea typeface="游ゴシック Medium" panose="020B0500000000000000" pitchFamily="50" charset="-128"/>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A1.</a:t>
            </a:r>
            <a:endParaRPr kumimoji="1" lang="ja-JP" altLang="en-US" b="1" dirty="0">
              <a:solidFill>
                <a:schemeClr val="bg1"/>
              </a:solidFill>
              <a:latin typeface="+mj-ea"/>
            </a:endParaRPr>
          </a:p>
        </p:txBody>
      </p:sp>
    </p:spTree>
    <p:extLst>
      <p:ext uri="{BB962C8B-B14F-4D97-AF65-F5344CB8AC3E}">
        <p14:creationId xmlns:p14="http://schemas.microsoft.com/office/powerpoint/2010/main" val="2958793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84022"/>
            <a:ext cx="11461072" cy="3785652"/>
          </a:xfrm>
          <a:prstGeom prst="rect">
            <a:avLst/>
          </a:prstGeom>
          <a:noFill/>
        </p:spPr>
        <p:txBody>
          <a:bodyPr wrap="square" rtlCol="0">
            <a:spAutoFit/>
          </a:bodyPr>
          <a:lstStyle/>
          <a:p>
            <a:pPr algn="ctr"/>
            <a:r>
              <a:rPr kumimoji="1" lang="en-US" altLang="ja-JP" sz="8000" b="1" dirty="0">
                <a:solidFill>
                  <a:schemeClr val="bg1"/>
                </a:solidFill>
                <a:latin typeface="游ゴシック Medium" panose="020B0500000000000000" pitchFamily="50" charset="-128"/>
                <a:ea typeface="游ゴシック Medium" panose="020B0500000000000000" pitchFamily="50" charset="-128"/>
              </a:rPr>
              <a:t>Q4</a:t>
            </a:r>
            <a:r>
              <a:rPr kumimoji="1" lang="en-US" altLang="ja-JP" sz="8000" dirty="0">
                <a:solidFill>
                  <a:schemeClr val="bg1"/>
                </a:solidFill>
                <a:latin typeface="游ゴシック Medium" panose="020B0500000000000000" pitchFamily="50" charset="-128"/>
                <a:ea typeface="游ゴシック Medium" panose="020B0500000000000000" pitchFamily="50" charset="-128"/>
              </a:rPr>
              <a:t>.</a:t>
            </a:r>
            <a:br>
              <a:rPr kumimoji="1" lang="en-US" altLang="ja-JP" sz="8000" dirty="0">
                <a:solidFill>
                  <a:schemeClr val="bg1"/>
                </a:solidFill>
                <a:latin typeface="游ゴシック Medium" panose="020B0500000000000000" pitchFamily="50" charset="-128"/>
                <a:ea typeface="游ゴシック Medium" panose="020B0500000000000000" pitchFamily="50" charset="-128"/>
              </a:rPr>
            </a:br>
            <a:r>
              <a:rPr kumimoji="1" lang="ja-JP" altLang="en-US" sz="8000" dirty="0">
                <a:solidFill>
                  <a:schemeClr val="bg1"/>
                </a:solidFill>
                <a:latin typeface="游ゴシック Medium" panose="020B0500000000000000" pitchFamily="50" charset="-128"/>
                <a:ea typeface="游ゴシック Medium" panose="020B0500000000000000" pitchFamily="50" charset="-128"/>
              </a:rPr>
              <a:t>どんな大学を</a:t>
            </a:r>
            <a:br>
              <a:rPr kumimoji="1" lang="en-US" altLang="ja-JP" sz="8000" dirty="0">
                <a:solidFill>
                  <a:schemeClr val="bg1"/>
                </a:solidFill>
                <a:latin typeface="游ゴシック Medium" panose="020B0500000000000000" pitchFamily="50" charset="-128"/>
                <a:ea typeface="游ゴシック Medium" panose="020B0500000000000000" pitchFamily="50" charset="-128"/>
              </a:rPr>
            </a:br>
            <a:r>
              <a:rPr kumimoji="1" lang="ja-JP" altLang="en-US" sz="8000" dirty="0">
                <a:solidFill>
                  <a:schemeClr val="bg1"/>
                </a:solidFill>
                <a:latin typeface="游ゴシック Medium" panose="020B0500000000000000" pitchFamily="50" charset="-128"/>
                <a:ea typeface="游ゴシック Medium" panose="020B0500000000000000" pitchFamily="50" charset="-128"/>
              </a:rPr>
              <a:t>選べばいい</a:t>
            </a:r>
            <a:r>
              <a:rPr kumimoji="1" lang="en-US" altLang="ja-JP" sz="8000" dirty="0">
                <a:solidFill>
                  <a:schemeClr val="bg1"/>
                </a:solidFill>
                <a:latin typeface="游ゴシック Medium" panose="020B0500000000000000" pitchFamily="50" charset="-128"/>
                <a:ea typeface="游ゴシック Medium" panose="020B0500000000000000" pitchFamily="50" charset="-128"/>
              </a:rPr>
              <a:t>?</a:t>
            </a:r>
            <a:endParaRPr kumimoji="1" lang="ja-JP" altLang="en-US" sz="8000" dirty="0">
              <a:solidFill>
                <a:schemeClr val="bg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284092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799" y="2052195"/>
            <a:ext cx="6248400" cy="3662541"/>
          </a:xfrm>
          <a:prstGeom prst="rect">
            <a:avLst/>
          </a:prstGeom>
          <a:noFill/>
        </p:spPr>
        <p:txBody>
          <a:bodyPr wrap="square" rtlCol="0">
            <a:spAutoFit/>
          </a:bodyPr>
          <a:lstStyle/>
          <a:p>
            <a:r>
              <a:rPr kumimoji="1" lang="en-US" altLang="ja-JP" sz="3600" dirty="0"/>
              <a:t>if(Q2 is “Yes”){</a:t>
            </a:r>
          </a:p>
          <a:p>
            <a:r>
              <a:rPr kumimoji="1" lang="en-US" altLang="ja-JP" sz="3600" dirty="0"/>
              <a:t>	</a:t>
            </a:r>
            <a:r>
              <a:rPr lang="ja-JP" altLang="en-US" sz="4400" dirty="0">
                <a:solidFill>
                  <a:srgbClr val="FF5126"/>
                </a:solidFill>
                <a:latin typeface="游ゴシック Medium" panose="020B0500000000000000" pitchFamily="50" charset="-128"/>
                <a:ea typeface="游ゴシック Medium" panose="020B0500000000000000" pitchFamily="50" charset="-128"/>
              </a:rPr>
              <a:t>研究</a:t>
            </a:r>
            <a:r>
              <a:rPr lang="ja-JP" altLang="en-US" sz="3600" dirty="0">
                <a:latin typeface="游ゴシック Medium" panose="020B0500000000000000" pitchFamily="50" charset="-128"/>
                <a:ea typeface="游ゴシック Medium" panose="020B0500000000000000" pitchFamily="50" charset="-128"/>
              </a:rPr>
              <a:t>や</a:t>
            </a:r>
            <a:r>
              <a:rPr lang="ja-JP" altLang="en-US" sz="4400" dirty="0">
                <a:solidFill>
                  <a:srgbClr val="FF5126"/>
                </a:solidFill>
                <a:latin typeface="游ゴシック Medium" panose="020B0500000000000000" pitchFamily="50" charset="-128"/>
                <a:ea typeface="游ゴシック Medium" panose="020B0500000000000000" pitchFamily="50" charset="-128"/>
              </a:rPr>
              <a:t>カリキュラム</a:t>
            </a:r>
            <a:endParaRPr kumimoji="1" lang="en-US" altLang="ja-JP" sz="3600" u="sng" dirty="0">
              <a:solidFill>
                <a:srgbClr val="FF5126"/>
              </a:solidFill>
              <a:latin typeface="游ゴシック Medium" panose="020B0500000000000000" pitchFamily="50" charset="-128"/>
              <a:ea typeface="游ゴシック Medium" panose="020B0500000000000000" pitchFamily="50" charset="-128"/>
            </a:endParaRPr>
          </a:p>
          <a:p>
            <a:r>
              <a:rPr kumimoji="1" lang="en-US" altLang="ja-JP" sz="3600" dirty="0"/>
              <a:t>}</a:t>
            </a:r>
          </a:p>
          <a:p>
            <a:r>
              <a:rPr kumimoji="1" lang="en-US" altLang="ja-JP" sz="3600" dirty="0"/>
              <a:t>else{</a:t>
            </a:r>
          </a:p>
          <a:p>
            <a:r>
              <a:rPr lang="en-US" altLang="ja-JP" sz="3600" dirty="0"/>
              <a:t>	</a:t>
            </a:r>
            <a:r>
              <a:rPr lang="ja-JP" altLang="en-US" sz="4400" dirty="0">
                <a:solidFill>
                  <a:srgbClr val="4472C4"/>
                </a:solidFill>
                <a:latin typeface="游ゴシック Medium" panose="020B0500000000000000" pitchFamily="50" charset="-128"/>
                <a:ea typeface="游ゴシック Medium" panose="020B0500000000000000" pitchFamily="50" charset="-128"/>
              </a:rPr>
              <a:t>総合的</a:t>
            </a:r>
            <a:r>
              <a:rPr lang="ja-JP" altLang="en-US" sz="3600" dirty="0">
                <a:latin typeface="游ゴシック Medium" panose="020B0500000000000000" pitchFamily="50" charset="-128"/>
                <a:ea typeface="游ゴシック Medium" panose="020B0500000000000000" pitchFamily="50" charset="-128"/>
              </a:rPr>
              <a:t>に強い大学</a:t>
            </a:r>
            <a:endParaRPr lang="en-US" altLang="ja-JP" sz="4400" dirty="0">
              <a:latin typeface="游ゴシック Medium" panose="020B0500000000000000" pitchFamily="50" charset="-128"/>
              <a:ea typeface="游ゴシック Medium" panose="020B0500000000000000" pitchFamily="50" charset="-128"/>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7070103" y="5901179"/>
            <a:ext cx="2150097" cy="523220"/>
          </a:xfrm>
          <a:prstGeom prst="rect">
            <a:avLst/>
          </a:prstGeom>
          <a:noFill/>
        </p:spPr>
        <p:txBody>
          <a:bodyPr wrap="square" rtlCol="0">
            <a:spAutoFit/>
          </a:bodyPr>
          <a:lstStyle/>
          <a:p>
            <a:pPr algn="ctr"/>
            <a:r>
              <a:rPr lang="ja-JP" altLang="en-US" sz="2800" dirty="0">
                <a:latin typeface="游ゴシック Medium" panose="020B0500000000000000" pitchFamily="50" charset="-128"/>
                <a:ea typeface="游ゴシック Medium" panose="020B0500000000000000" pitchFamily="50" charset="-128"/>
              </a:rPr>
              <a:t>そもそも</a:t>
            </a:r>
            <a:r>
              <a:rPr lang="en-US" altLang="ja-JP" sz="2800" dirty="0">
                <a:latin typeface="游ゴシック Medium" panose="020B0500000000000000" pitchFamily="50" charset="-128"/>
                <a:ea typeface="游ゴシック Medium" panose="020B0500000000000000" pitchFamily="50" charset="-128"/>
              </a:rPr>
              <a:t>...</a:t>
            </a:r>
            <a:endParaRPr kumimoji="1" lang="ja-JP" altLang="en-US" sz="2800" dirty="0">
              <a:latin typeface="游ゴシック Medium" panose="020B0500000000000000" pitchFamily="50" charset="-128"/>
              <a:ea typeface="游ゴシック Medium" panose="020B0500000000000000" pitchFamily="50" charset="-128"/>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A2.</a:t>
            </a:r>
            <a:endParaRPr kumimoji="1" lang="ja-JP" altLang="en-US" b="1" dirty="0">
              <a:solidFill>
                <a:schemeClr val="bg1"/>
              </a:solidFill>
              <a:latin typeface="+mj-ea"/>
            </a:endParaRPr>
          </a:p>
        </p:txBody>
      </p:sp>
      <p:sp>
        <p:nvSpPr>
          <p:cNvPr id="8" name="正方形/長方形 7">
            <a:extLst>
              <a:ext uri="{FF2B5EF4-FFF2-40B4-BE49-F238E27FC236}">
                <a16:creationId xmlns:a16="http://schemas.microsoft.com/office/drawing/2014/main" id="{35FFB060-645A-472B-8226-10CD1FEE7F4A}"/>
              </a:ext>
            </a:extLst>
          </p:cNvPr>
          <p:cNvSpPr/>
          <p:nvPr/>
        </p:nvSpPr>
        <p:spPr>
          <a:xfrm>
            <a:off x="9328315" y="4154477"/>
            <a:ext cx="2335523" cy="228809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descr="ブラック, ホワイト が含まれている画像&#10;&#10;自動的に生成された説明">
            <a:extLst>
              <a:ext uri="{FF2B5EF4-FFF2-40B4-BE49-F238E27FC236}">
                <a16:creationId xmlns:a16="http://schemas.microsoft.com/office/drawing/2014/main" id="{879AC271-33C2-4C3D-91AE-FD51D567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436" y="4241383"/>
            <a:ext cx="2114286" cy="2114286"/>
          </a:xfrm>
          <a:prstGeom prst="rect">
            <a:avLst/>
          </a:prstGeom>
        </p:spPr>
      </p:pic>
    </p:spTree>
    <p:extLst>
      <p:ext uri="{BB962C8B-B14F-4D97-AF65-F5344CB8AC3E}">
        <p14:creationId xmlns:p14="http://schemas.microsoft.com/office/powerpoint/2010/main" val="3045582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84021"/>
            <a:ext cx="11461072" cy="3785652"/>
          </a:xfrm>
          <a:prstGeom prst="rect">
            <a:avLst/>
          </a:prstGeom>
          <a:noFill/>
        </p:spPr>
        <p:txBody>
          <a:bodyPr wrap="square" rtlCol="0">
            <a:spAutoFit/>
          </a:bodyPr>
          <a:lstStyle/>
          <a:p>
            <a:pPr algn="ctr"/>
            <a:r>
              <a:rPr kumimoji="1" lang="en-US" altLang="ja-JP" sz="8000" b="1" dirty="0">
                <a:solidFill>
                  <a:schemeClr val="bg1"/>
                </a:solidFill>
                <a:latin typeface="游ゴシック Medium" panose="020B0500000000000000" pitchFamily="50" charset="-128"/>
                <a:ea typeface="游ゴシック Medium" panose="020B0500000000000000" pitchFamily="50" charset="-128"/>
              </a:rPr>
              <a:t>Q5</a:t>
            </a:r>
            <a:r>
              <a:rPr kumimoji="1" lang="en-US" altLang="ja-JP" sz="8000" dirty="0">
                <a:solidFill>
                  <a:schemeClr val="bg1"/>
                </a:solidFill>
                <a:latin typeface="游ゴシック Medium" panose="020B0500000000000000" pitchFamily="50" charset="-128"/>
                <a:ea typeface="游ゴシック Medium" panose="020B0500000000000000" pitchFamily="50" charset="-128"/>
              </a:rPr>
              <a:t>.</a:t>
            </a:r>
            <a:br>
              <a:rPr kumimoji="1" lang="en-US" altLang="ja-JP" sz="8000" dirty="0">
                <a:solidFill>
                  <a:schemeClr val="bg1"/>
                </a:solidFill>
                <a:latin typeface="游ゴシック Medium" panose="020B0500000000000000" pitchFamily="50" charset="-128"/>
                <a:ea typeface="游ゴシック Medium" panose="020B0500000000000000" pitchFamily="50" charset="-128"/>
              </a:rPr>
            </a:br>
            <a:r>
              <a:rPr lang="ja-JP" altLang="en-US" sz="8000" dirty="0">
                <a:solidFill>
                  <a:schemeClr val="bg1"/>
                </a:solidFill>
                <a:latin typeface="游ゴシック Medium" panose="020B0500000000000000" pitchFamily="50" charset="-128"/>
                <a:ea typeface="游ゴシック Medium" panose="020B0500000000000000" pitchFamily="50" charset="-128"/>
              </a:rPr>
              <a:t>今その大学を</a:t>
            </a:r>
            <a:br>
              <a:rPr lang="en-US" altLang="ja-JP" sz="8000" dirty="0">
                <a:solidFill>
                  <a:schemeClr val="bg1"/>
                </a:solidFill>
                <a:latin typeface="游ゴシック Medium" panose="020B0500000000000000" pitchFamily="50" charset="-128"/>
                <a:ea typeface="游ゴシック Medium" panose="020B0500000000000000" pitchFamily="50" charset="-128"/>
              </a:rPr>
            </a:br>
            <a:r>
              <a:rPr lang="ja-JP" altLang="en-US" sz="8000" dirty="0">
                <a:solidFill>
                  <a:schemeClr val="bg1"/>
                </a:solidFill>
                <a:latin typeface="游ゴシック Medium" panose="020B0500000000000000" pitchFamily="50" charset="-128"/>
                <a:ea typeface="游ゴシック Medium" panose="020B0500000000000000" pitchFamily="50" charset="-128"/>
              </a:rPr>
              <a:t>受験すべき</a:t>
            </a:r>
            <a:r>
              <a:rPr lang="en-US" altLang="ja-JP" sz="8000" dirty="0">
                <a:solidFill>
                  <a:schemeClr val="bg1"/>
                </a:solidFill>
                <a:latin typeface="游ゴシック Medium" panose="020B0500000000000000" pitchFamily="50" charset="-128"/>
                <a:ea typeface="游ゴシック Medium" panose="020B0500000000000000" pitchFamily="50" charset="-128"/>
              </a:rPr>
              <a:t>?</a:t>
            </a:r>
            <a:endParaRPr kumimoji="1" lang="ja-JP" altLang="en-US" sz="8000" dirty="0">
              <a:solidFill>
                <a:schemeClr val="bg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98333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A359386-C679-4391-A2B2-079184CF552C}"/>
              </a:ext>
            </a:extLst>
          </p:cNvPr>
          <p:cNvSpPr/>
          <p:nvPr/>
        </p:nvSpPr>
        <p:spPr>
          <a:xfrm>
            <a:off x="1" y="-21960"/>
            <a:ext cx="12191999" cy="1325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6" name="フローチャート: 結合子 5">
            <a:extLst>
              <a:ext uri="{FF2B5EF4-FFF2-40B4-BE49-F238E27FC236}">
                <a16:creationId xmlns:a16="http://schemas.microsoft.com/office/drawing/2014/main" id="{C5148339-762E-4B82-9BAC-AA08B2AA952F}"/>
              </a:ext>
            </a:extLst>
          </p:cNvPr>
          <p:cNvSpPr/>
          <p:nvPr/>
        </p:nvSpPr>
        <p:spPr>
          <a:xfrm>
            <a:off x="2746207" y="1945506"/>
            <a:ext cx="360000" cy="360000"/>
          </a:xfrm>
          <a:prstGeom prst="flowChartConnector">
            <a:avLst/>
          </a:prstGeom>
          <a:solidFill>
            <a:srgbClr val="4472C4"/>
          </a:solidFill>
          <a:ln w="38100">
            <a:solidFill>
              <a:srgbClr val="4472C4">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5041D464-C407-4024-86AE-97E2D7B9749A}"/>
              </a:ext>
            </a:extLst>
          </p:cNvPr>
          <p:cNvSpPr/>
          <p:nvPr/>
        </p:nvSpPr>
        <p:spPr>
          <a:xfrm>
            <a:off x="2746207" y="290157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フローチャート: 結合子 22">
            <a:extLst>
              <a:ext uri="{FF2B5EF4-FFF2-40B4-BE49-F238E27FC236}">
                <a16:creationId xmlns:a16="http://schemas.microsoft.com/office/drawing/2014/main" id="{B3AC50F9-32A4-4749-85C4-CB2F56EEFDAE}"/>
              </a:ext>
            </a:extLst>
          </p:cNvPr>
          <p:cNvSpPr/>
          <p:nvPr/>
        </p:nvSpPr>
        <p:spPr>
          <a:xfrm>
            <a:off x="2746207" y="385764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フローチャート: 結合子 23">
            <a:extLst>
              <a:ext uri="{FF2B5EF4-FFF2-40B4-BE49-F238E27FC236}">
                <a16:creationId xmlns:a16="http://schemas.microsoft.com/office/drawing/2014/main" id="{4B8BC1FA-A121-4CB3-A876-1A47B8D461E1}"/>
              </a:ext>
            </a:extLst>
          </p:cNvPr>
          <p:cNvSpPr/>
          <p:nvPr/>
        </p:nvSpPr>
        <p:spPr>
          <a:xfrm>
            <a:off x="2746207" y="480927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フローチャート: 結合子 24">
            <a:extLst>
              <a:ext uri="{FF2B5EF4-FFF2-40B4-BE49-F238E27FC236}">
                <a16:creationId xmlns:a16="http://schemas.microsoft.com/office/drawing/2014/main" id="{5074840D-CEA4-40FD-8720-4ED8CF7F49FA}"/>
              </a:ext>
            </a:extLst>
          </p:cNvPr>
          <p:cNvSpPr/>
          <p:nvPr/>
        </p:nvSpPr>
        <p:spPr>
          <a:xfrm>
            <a:off x="2746207" y="5772473"/>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B6C5E3D9-18D3-4A2E-BB14-61E9D5E5C5C8}"/>
              </a:ext>
            </a:extLst>
          </p:cNvPr>
          <p:cNvSpPr txBox="1"/>
          <p:nvPr/>
        </p:nvSpPr>
        <p:spPr>
          <a:xfrm>
            <a:off x="3408671" y="2759754"/>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大学概要</a:t>
            </a:r>
          </a:p>
        </p:txBody>
      </p:sp>
      <p:sp>
        <p:nvSpPr>
          <p:cNvPr id="14" name="テキスト ボックス 13">
            <a:extLst>
              <a:ext uri="{FF2B5EF4-FFF2-40B4-BE49-F238E27FC236}">
                <a16:creationId xmlns:a16="http://schemas.microsoft.com/office/drawing/2014/main" id="{3BFB3816-F24E-43AC-87EF-74D2521063AC}"/>
              </a:ext>
            </a:extLst>
          </p:cNvPr>
          <p:cNvSpPr txBox="1"/>
          <p:nvPr/>
        </p:nvSpPr>
        <p:spPr>
          <a:xfrm>
            <a:off x="3408671" y="3714482"/>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編入の動機</a:t>
            </a:r>
          </a:p>
        </p:txBody>
      </p:sp>
      <p:sp>
        <p:nvSpPr>
          <p:cNvPr id="15" name="テキスト ボックス 14">
            <a:extLst>
              <a:ext uri="{FF2B5EF4-FFF2-40B4-BE49-F238E27FC236}">
                <a16:creationId xmlns:a16="http://schemas.microsoft.com/office/drawing/2014/main" id="{0DD96F21-F356-4066-97B1-343242A6BD89}"/>
              </a:ext>
            </a:extLst>
          </p:cNvPr>
          <p:cNvSpPr txBox="1"/>
          <p:nvPr/>
        </p:nvSpPr>
        <p:spPr>
          <a:xfrm>
            <a:off x="3408671" y="4666110"/>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編入してみて</a:t>
            </a:r>
            <a:endParaRPr kumimoji="1" lang="en-US" altLang="ja-JP" sz="3600" dirty="0">
              <a:latin typeface="+mn-ea"/>
            </a:endParaRPr>
          </a:p>
        </p:txBody>
      </p:sp>
      <p:sp>
        <p:nvSpPr>
          <p:cNvPr id="19" name="テキスト ボックス 18">
            <a:extLst>
              <a:ext uri="{FF2B5EF4-FFF2-40B4-BE49-F238E27FC236}">
                <a16:creationId xmlns:a16="http://schemas.microsoft.com/office/drawing/2014/main" id="{EAE85900-2E0C-4C5E-8127-C0E3A4FF45CA}"/>
              </a:ext>
            </a:extLst>
          </p:cNvPr>
          <p:cNvSpPr txBox="1"/>
          <p:nvPr/>
        </p:nvSpPr>
        <p:spPr>
          <a:xfrm>
            <a:off x="3408670" y="1805026"/>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solidFill>
            <a:srgbClr val="FFC000"/>
          </a:solidFill>
          <a:ln w="28575">
            <a:solidFill>
              <a:schemeClr val="accent1"/>
            </a:solidFill>
          </a:ln>
        </p:spPr>
        <p:txBody>
          <a:bodyPr wrap="square" rtlCol="0">
            <a:spAutoFit/>
          </a:bodyPr>
          <a:lstStyle/>
          <a:p>
            <a:pPr algn="ctr"/>
            <a:r>
              <a:rPr kumimoji="1" lang="ja-JP" altLang="en-US" sz="3600" b="1" dirty="0">
                <a:latin typeface="+mn-ea"/>
              </a:rPr>
              <a:t>初めに</a:t>
            </a:r>
            <a:endParaRPr kumimoji="1" lang="en-US" altLang="ja-JP" sz="3600" b="1" dirty="0">
              <a:latin typeface="+mn-ea"/>
            </a:endParaRPr>
          </a:p>
        </p:txBody>
      </p:sp>
      <p:sp>
        <p:nvSpPr>
          <p:cNvPr id="21" name="テキスト ボックス 20">
            <a:extLst>
              <a:ext uri="{FF2B5EF4-FFF2-40B4-BE49-F238E27FC236}">
                <a16:creationId xmlns:a16="http://schemas.microsoft.com/office/drawing/2014/main" id="{1A77FB23-964A-459F-8A69-13E4DF4CE113}"/>
              </a:ext>
            </a:extLst>
          </p:cNvPr>
          <p:cNvSpPr txBox="1"/>
          <p:nvPr/>
        </p:nvSpPr>
        <p:spPr>
          <a:xfrm>
            <a:off x="3408669" y="5617738"/>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進路決定にあたり</a:t>
            </a:r>
            <a:endParaRPr kumimoji="1" lang="en-US" altLang="ja-JP" sz="3600" dirty="0">
              <a:latin typeface="+mn-ea"/>
            </a:endParaRPr>
          </a:p>
        </p:txBody>
      </p:sp>
      <p:cxnSp>
        <p:nvCxnSpPr>
          <p:cNvPr id="8" name="直線コネクタ 7">
            <a:extLst>
              <a:ext uri="{FF2B5EF4-FFF2-40B4-BE49-F238E27FC236}">
                <a16:creationId xmlns:a16="http://schemas.microsoft.com/office/drawing/2014/main" id="{0304A6F2-917C-4713-BDF8-77810967133F}"/>
              </a:ext>
            </a:extLst>
          </p:cNvPr>
          <p:cNvCxnSpPr>
            <a:stCxn id="6" idx="4"/>
            <a:endCxn id="20" idx="0"/>
          </p:cNvCxnSpPr>
          <p:nvPr/>
        </p:nvCxnSpPr>
        <p:spPr>
          <a:xfrm>
            <a:off x="2926207" y="230550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D7730C7-E8C8-4A67-984B-127BE0C0C814}"/>
              </a:ext>
            </a:extLst>
          </p:cNvPr>
          <p:cNvCxnSpPr>
            <a:cxnSpLocks/>
            <a:stCxn id="20" idx="4"/>
            <a:endCxn id="23" idx="0"/>
          </p:cNvCxnSpPr>
          <p:nvPr/>
        </p:nvCxnSpPr>
        <p:spPr>
          <a:xfrm>
            <a:off x="2926207" y="326157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8D7E029-7BB4-46DF-8F82-A8EE6D1B5B14}"/>
              </a:ext>
            </a:extLst>
          </p:cNvPr>
          <p:cNvCxnSpPr>
            <a:cxnSpLocks/>
            <a:stCxn id="23" idx="4"/>
            <a:endCxn id="24" idx="0"/>
          </p:cNvCxnSpPr>
          <p:nvPr/>
        </p:nvCxnSpPr>
        <p:spPr>
          <a:xfrm>
            <a:off x="2926207" y="4217646"/>
            <a:ext cx="0" cy="59163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922EAD4-F48A-4CE9-A6C1-EDF82D3AA47C}"/>
              </a:ext>
            </a:extLst>
          </p:cNvPr>
          <p:cNvCxnSpPr>
            <a:cxnSpLocks/>
            <a:stCxn id="24" idx="4"/>
            <a:endCxn id="25" idx="0"/>
          </p:cNvCxnSpPr>
          <p:nvPr/>
        </p:nvCxnSpPr>
        <p:spPr>
          <a:xfrm>
            <a:off x="2926207" y="5169276"/>
            <a:ext cx="0" cy="603197"/>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083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946407"/>
            <a:ext cx="6248400" cy="3662541"/>
          </a:xfrm>
          <a:prstGeom prst="rect">
            <a:avLst/>
          </a:prstGeom>
          <a:noFill/>
        </p:spPr>
        <p:txBody>
          <a:bodyPr wrap="square" rtlCol="0">
            <a:spAutoFit/>
          </a:bodyPr>
          <a:lstStyle/>
          <a:p>
            <a:r>
              <a:rPr kumimoji="1" lang="en-US" altLang="ja-JP" sz="3600" dirty="0"/>
              <a:t>if(Q5 is “Yes”){</a:t>
            </a:r>
          </a:p>
          <a:p>
            <a:r>
              <a:rPr kumimoji="1" lang="en-US" altLang="ja-JP" sz="3600" dirty="0"/>
              <a:t>	</a:t>
            </a:r>
            <a:r>
              <a:rPr kumimoji="1" lang="ja-JP" altLang="en-US" sz="4400" dirty="0">
                <a:latin typeface="游ゴシック Medium" panose="020B0500000000000000" pitchFamily="50" charset="-128"/>
                <a:ea typeface="游ゴシック Medium" panose="020B0500000000000000" pitchFamily="50" charset="-128"/>
              </a:rPr>
              <a:t>今</a:t>
            </a:r>
            <a:r>
              <a:rPr kumimoji="1" lang="ja-JP" altLang="en-US" sz="3600" dirty="0">
                <a:latin typeface="游ゴシック Medium" panose="020B0500000000000000" pitchFamily="50" charset="-128"/>
                <a:ea typeface="游ゴシック Medium" panose="020B0500000000000000" pitchFamily="50" charset="-128"/>
              </a:rPr>
              <a:t>すぐ受験勉強</a:t>
            </a:r>
            <a:endParaRPr kumimoji="1" lang="en-US" altLang="ja-JP" sz="3600" u="sng" dirty="0">
              <a:latin typeface="游ゴシック Medium" panose="020B0500000000000000" pitchFamily="50" charset="-128"/>
              <a:ea typeface="游ゴシック Medium" panose="020B0500000000000000" pitchFamily="50" charset="-128"/>
            </a:endParaRPr>
          </a:p>
          <a:p>
            <a:r>
              <a:rPr kumimoji="1" lang="en-US" altLang="ja-JP" sz="3600" dirty="0"/>
              <a:t>}</a:t>
            </a:r>
          </a:p>
          <a:p>
            <a:r>
              <a:rPr kumimoji="1" lang="en-US" altLang="ja-JP" sz="3600" dirty="0"/>
              <a:t>else{</a:t>
            </a:r>
          </a:p>
          <a:p>
            <a:r>
              <a:rPr lang="en-US" altLang="ja-JP" sz="3600" dirty="0"/>
              <a:t>	</a:t>
            </a:r>
            <a:r>
              <a:rPr lang="ja-JP" altLang="en-US" sz="4400" dirty="0">
                <a:latin typeface="游ゴシック Medium" panose="020B0500000000000000" pitchFamily="50" charset="-128"/>
                <a:ea typeface="游ゴシック Medium" panose="020B0500000000000000" pitchFamily="50" charset="-128"/>
              </a:rPr>
              <a:t>専攻科</a:t>
            </a:r>
            <a:r>
              <a:rPr lang="ja-JP" altLang="en-US" sz="3600" dirty="0">
                <a:latin typeface="游ゴシック Medium" panose="020B0500000000000000" pitchFamily="50" charset="-128"/>
                <a:ea typeface="游ゴシック Medium" panose="020B0500000000000000" pitchFamily="50" charset="-128"/>
              </a:rPr>
              <a:t>という選択肢</a:t>
            </a:r>
            <a:endParaRPr lang="en-US" altLang="ja-JP" sz="3600" dirty="0">
              <a:latin typeface="游ゴシック Medium" panose="020B0500000000000000" pitchFamily="50" charset="-128"/>
              <a:ea typeface="游ゴシック Medium" panose="020B0500000000000000" pitchFamily="50" charset="-128"/>
            </a:endParaRPr>
          </a:p>
          <a:p>
            <a:r>
              <a:rPr lang="en-US" altLang="ja-JP" sz="3600" dirty="0"/>
              <a:t>}</a:t>
            </a:r>
            <a:endParaRPr kumimoji="1" lang="ja-JP" altLang="en-US" sz="3600" dirty="0"/>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A3.</a:t>
            </a:r>
            <a:endParaRPr kumimoji="1" lang="ja-JP" altLang="en-US" b="1" dirty="0">
              <a:solidFill>
                <a:schemeClr val="bg1"/>
              </a:solidFill>
              <a:latin typeface="+mj-ea"/>
            </a:endParaRPr>
          </a:p>
        </p:txBody>
      </p:sp>
      <p:sp>
        <p:nvSpPr>
          <p:cNvPr id="3" name="正方形/長方形 2">
            <a:extLst>
              <a:ext uri="{FF2B5EF4-FFF2-40B4-BE49-F238E27FC236}">
                <a16:creationId xmlns:a16="http://schemas.microsoft.com/office/drawing/2014/main" id="{26FFE098-A814-4F19-AB31-4AFBEAA73435}"/>
              </a:ext>
            </a:extLst>
          </p:cNvPr>
          <p:cNvSpPr/>
          <p:nvPr/>
        </p:nvSpPr>
        <p:spPr>
          <a:xfrm>
            <a:off x="2605169" y="5608948"/>
            <a:ext cx="6096000" cy="830997"/>
          </a:xfrm>
          <a:prstGeom prst="rect">
            <a:avLst/>
          </a:prstGeom>
        </p:spPr>
        <p:txBody>
          <a:bodyPr>
            <a:spAutoFit/>
          </a:bodyPr>
          <a:lstStyle/>
          <a:p>
            <a:pPr algn="r"/>
            <a:r>
              <a:rPr lang="en-US" altLang="ja-JP" sz="4800" b="1" dirty="0">
                <a:latin typeface="游ゴシック Medium" panose="020B0500000000000000" pitchFamily="50" charset="-128"/>
                <a:ea typeface="游ゴシック Medium" panose="020B0500000000000000" pitchFamily="50" charset="-128"/>
              </a:rPr>
              <a:t>Fin</a:t>
            </a:r>
          </a:p>
        </p:txBody>
      </p:sp>
    </p:spTree>
    <p:extLst>
      <p:ext uri="{BB962C8B-B14F-4D97-AF65-F5344CB8AC3E}">
        <p14:creationId xmlns:p14="http://schemas.microsoft.com/office/powerpoint/2010/main" val="2106842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85C934D1-F26D-4548-BE81-BFED0E441981}"/>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言いたいこと</a:t>
            </a:r>
            <a:endParaRPr kumimoji="1" lang="ja-JP" altLang="en-US" b="1" dirty="0">
              <a:solidFill>
                <a:schemeClr val="bg1"/>
              </a:solidFill>
              <a:latin typeface="+mj-ea"/>
            </a:endParaRPr>
          </a:p>
        </p:txBody>
      </p:sp>
      <p:sp>
        <p:nvSpPr>
          <p:cNvPr id="3" name="コンテンツ プレースホルダー 2">
            <a:extLst>
              <a:ext uri="{FF2B5EF4-FFF2-40B4-BE49-F238E27FC236}">
                <a16:creationId xmlns:a16="http://schemas.microsoft.com/office/drawing/2014/main" id="{C65D15F4-0BA0-459F-AF63-E5E10DC35040}"/>
              </a:ext>
            </a:extLst>
          </p:cNvPr>
          <p:cNvSpPr>
            <a:spLocks noGrp="1"/>
          </p:cNvSpPr>
          <p:nvPr>
            <p:ph idx="1"/>
          </p:nvPr>
        </p:nvSpPr>
        <p:spPr>
          <a:xfrm>
            <a:off x="1797628" y="2230976"/>
            <a:ext cx="8596743" cy="4188677"/>
          </a:xfrm>
        </p:spPr>
        <p:txBody>
          <a:bodyPr>
            <a:normAutofit fontScale="92500" lnSpcReduction="10000"/>
          </a:bodyPr>
          <a:lstStyle/>
          <a:p>
            <a:r>
              <a:rPr lang="ja-JP" altLang="en-US" dirty="0">
                <a:latin typeface="+mj-ea"/>
                <a:ea typeface="+mj-ea"/>
              </a:rPr>
              <a:t>どんなルートをたどって目標に到達するのかが大事</a:t>
            </a:r>
            <a:endParaRPr lang="en-US" altLang="ja-JP" dirty="0">
              <a:latin typeface="+mj-ea"/>
              <a:ea typeface="+mj-ea"/>
            </a:endParaRPr>
          </a:p>
          <a:p>
            <a:endParaRPr lang="en-US" altLang="ja-JP" dirty="0">
              <a:latin typeface="+mj-ea"/>
              <a:ea typeface="+mj-ea"/>
            </a:endParaRPr>
          </a:p>
          <a:p>
            <a:r>
              <a:rPr lang="ja-JP" altLang="en-US" dirty="0">
                <a:latin typeface="+mj-ea"/>
                <a:ea typeface="+mj-ea"/>
              </a:rPr>
              <a:t>編入を最終地点にしてはいけない</a:t>
            </a:r>
            <a:endParaRPr lang="en-US" altLang="ja-JP" dirty="0">
              <a:latin typeface="+mj-ea"/>
              <a:ea typeface="+mj-ea"/>
            </a:endParaRPr>
          </a:p>
          <a:p>
            <a:endParaRPr lang="en-US" altLang="ja-JP" dirty="0">
              <a:latin typeface="+mj-ea"/>
              <a:ea typeface="+mj-ea"/>
            </a:endParaRPr>
          </a:p>
          <a:p>
            <a:r>
              <a:rPr lang="ja-JP" altLang="en-US" dirty="0">
                <a:latin typeface="+mj-ea"/>
                <a:ea typeface="+mj-ea"/>
              </a:rPr>
              <a:t>悩むだけ悩む</a:t>
            </a:r>
            <a:endParaRPr lang="en-US" altLang="ja-JP" dirty="0">
              <a:latin typeface="+mj-ea"/>
              <a:ea typeface="+mj-ea"/>
            </a:endParaRPr>
          </a:p>
          <a:p>
            <a:endParaRPr lang="en-US" altLang="ja-JP" dirty="0">
              <a:latin typeface="+mj-ea"/>
              <a:ea typeface="+mj-ea"/>
            </a:endParaRPr>
          </a:p>
          <a:p>
            <a:r>
              <a:rPr lang="ja-JP" altLang="en-US" dirty="0">
                <a:latin typeface="+mj-ea"/>
                <a:ea typeface="+mj-ea"/>
              </a:rPr>
              <a:t>すべて結果論になるため今自分が</a:t>
            </a:r>
            <a:br>
              <a:rPr lang="en-US" altLang="ja-JP" dirty="0">
                <a:latin typeface="+mj-ea"/>
                <a:ea typeface="+mj-ea"/>
              </a:rPr>
            </a:br>
            <a:r>
              <a:rPr lang="ja-JP" altLang="en-US" dirty="0">
                <a:latin typeface="+mj-ea"/>
                <a:ea typeface="+mj-ea"/>
              </a:rPr>
              <a:t>一番納得できる答えをみつける</a:t>
            </a:r>
            <a:endParaRPr lang="en-US" altLang="ja-JP" dirty="0">
              <a:latin typeface="+mj-ea"/>
              <a:ea typeface="+mj-ea"/>
            </a:endParaRPr>
          </a:p>
          <a:p>
            <a:r>
              <a:rPr lang="ja-JP" altLang="en-US" dirty="0"/>
              <a:t>もし興味が変わってもその分野から足掛かりにする</a:t>
            </a:r>
          </a:p>
          <a:p>
            <a:endParaRPr kumimoji="1" lang="ja-JP" altLang="en-US" dirty="0"/>
          </a:p>
        </p:txBody>
      </p:sp>
      <p:sp>
        <p:nvSpPr>
          <p:cNvPr id="4" name="正方形/長方形 3">
            <a:extLst>
              <a:ext uri="{FF2B5EF4-FFF2-40B4-BE49-F238E27FC236}">
                <a16:creationId xmlns:a16="http://schemas.microsoft.com/office/drawing/2014/main" id="{A6E3D6AE-A938-46B6-B2E2-CF75ECEA0A16}"/>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9943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最後に</a:t>
            </a:r>
            <a:endParaRPr kumimoji="1" lang="ja-JP" altLang="en-US" b="1" dirty="0">
              <a:solidFill>
                <a:schemeClr val="bg1"/>
              </a:solidFill>
              <a:latin typeface="+mj-ea"/>
            </a:endParaRPr>
          </a:p>
        </p:txBody>
      </p:sp>
      <p:sp>
        <p:nvSpPr>
          <p:cNvPr id="2" name="テキスト ボックス 1">
            <a:extLst>
              <a:ext uri="{FF2B5EF4-FFF2-40B4-BE49-F238E27FC236}">
                <a16:creationId xmlns:a16="http://schemas.microsoft.com/office/drawing/2014/main" id="{09984A77-1FD1-454B-BB9A-CBB9A224C3DE}"/>
              </a:ext>
            </a:extLst>
          </p:cNvPr>
          <p:cNvSpPr txBox="1"/>
          <p:nvPr/>
        </p:nvSpPr>
        <p:spPr>
          <a:xfrm>
            <a:off x="1065749" y="1879250"/>
            <a:ext cx="10058400" cy="2031325"/>
          </a:xfrm>
          <a:prstGeom prst="rect">
            <a:avLst/>
          </a:prstGeom>
          <a:noFill/>
        </p:spPr>
        <p:txBody>
          <a:bodyPr wrap="square" rtlCol="0">
            <a:spAutoFit/>
          </a:bodyPr>
          <a:lstStyle/>
          <a:p>
            <a:r>
              <a:rPr kumimoji="1" lang="ja-JP" altLang="en-US" dirty="0"/>
              <a:t>編入大学一覧のアップデートをしてくれる人を募集しています</a:t>
            </a:r>
            <a:endParaRPr kumimoji="1" lang="en-US" altLang="ja-JP" dirty="0"/>
          </a:p>
          <a:p>
            <a:r>
              <a:rPr lang="ja-JP" altLang="en-US" dirty="0"/>
              <a:t>追加機能</a:t>
            </a:r>
            <a:endParaRPr lang="en-US" altLang="ja-JP" dirty="0"/>
          </a:p>
          <a:p>
            <a:pPr marL="285750" indent="-285750">
              <a:buFontTx/>
              <a:buChar char="-"/>
            </a:pPr>
            <a:r>
              <a:rPr kumimoji="1" lang="ja-JP" altLang="en-US" dirty="0"/>
              <a:t>日程</a:t>
            </a:r>
            <a:endParaRPr kumimoji="1" lang="en-US" altLang="ja-JP" dirty="0"/>
          </a:p>
          <a:p>
            <a:pPr marL="285750" indent="-285750">
              <a:buFontTx/>
              <a:buChar char="-"/>
            </a:pPr>
            <a:r>
              <a:rPr lang="ja-JP" altLang="en-US" dirty="0"/>
              <a:t>大学を受ける人がほかに受ける大学</a:t>
            </a:r>
            <a:endParaRPr lang="en-US" altLang="ja-JP" dirty="0"/>
          </a:p>
          <a:p>
            <a:pPr marL="285750" indent="-285750">
              <a:buFontTx/>
              <a:buChar char="-"/>
            </a:pPr>
            <a:r>
              <a:rPr lang="ja-JP" altLang="en-US" dirty="0"/>
              <a:t>入学した先輩の連絡先</a:t>
            </a:r>
            <a:endParaRPr lang="en-US" altLang="ja-JP" dirty="0"/>
          </a:p>
          <a:p>
            <a:pPr marL="285750" indent="-285750">
              <a:buFontTx/>
              <a:buChar char="-"/>
            </a:pPr>
            <a:r>
              <a:rPr kumimoji="1" lang="ja-JP" altLang="en-US" dirty="0"/>
              <a:t>アプリ</a:t>
            </a:r>
            <a:r>
              <a:rPr lang="ja-JP" altLang="en-US" dirty="0"/>
              <a:t>化</a:t>
            </a:r>
            <a:endParaRPr lang="en-US" altLang="ja-JP" dirty="0"/>
          </a:p>
          <a:p>
            <a:r>
              <a:rPr kumimoji="1" lang="ja-JP" altLang="en-US" dirty="0"/>
              <a:t>→これくらいの機能なら数人いればすぐ作れそうじゃない</a:t>
            </a:r>
            <a:r>
              <a:rPr kumimoji="1" lang="en-US" altLang="ja-JP" dirty="0"/>
              <a:t>?</a:t>
            </a:r>
            <a:endParaRPr kumimoji="1" lang="ja-JP" altLang="en-US" dirty="0"/>
          </a:p>
        </p:txBody>
      </p:sp>
    </p:spTree>
    <p:extLst>
      <p:ext uri="{BB962C8B-B14F-4D97-AF65-F5344CB8AC3E}">
        <p14:creationId xmlns:p14="http://schemas.microsoft.com/office/powerpoint/2010/main" val="2604339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A68E955-E5CE-4F85-A7C3-160002212A7A}"/>
              </a:ext>
            </a:extLst>
          </p:cNvPr>
          <p:cNvSpPr>
            <a:spLocks noGrp="1"/>
          </p:cNvSpPr>
          <p:nvPr>
            <p:ph type="title"/>
          </p:nvPr>
        </p:nvSpPr>
        <p:spPr>
          <a:xfrm>
            <a:off x="396427" y="0"/>
            <a:ext cx="5589593" cy="1325563"/>
          </a:xfrm>
        </p:spPr>
        <p:txBody>
          <a:bodyPr/>
          <a:lstStyle/>
          <a:p>
            <a:pPr>
              <a:spcBef>
                <a:spcPts val="1200"/>
              </a:spcBef>
              <a:spcAft>
                <a:spcPts val="1200"/>
              </a:spcAft>
            </a:pPr>
            <a:r>
              <a:rPr kumimoji="1" lang="ja-JP" altLang="en-US" b="1" dirty="0">
                <a:solidFill>
                  <a:schemeClr val="bg1"/>
                </a:solidFill>
                <a:latin typeface="+mj-ea"/>
              </a:rPr>
              <a:t>受験するにあたって</a:t>
            </a:r>
          </a:p>
        </p:txBody>
      </p:sp>
      <p:sp>
        <p:nvSpPr>
          <p:cNvPr id="3" name="コンテンツ プレースホルダー 2">
            <a:extLst>
              <a:ext uri="{FF2B5EF4-FFF2-40B4-BE49-F238E27FC236}">
                <a16:creationId xmlns:a16="http://schemas.microsoft.com/office/drawing/2014/main" id="{83ABFEC5-588E-4BF4-9704-1268F56B92C7}"/>
              </a:ext>
            </a:extLst>
          </p:cNvPr>
          <p:cNvSpPr>
            <a:spLocks noGrp="1"/>
          </p:cNvSpPr>
          <p:nvPr>
            <p:ph idx="1"/>
          </p:nvPr>
        </p:nvSpPr>
        <p:spPr>
          <a:xfrm>
            <a:off x="1786629" y="1574276"/>
            <a:ext cx="9680827" cy="5076333"/>
          </a:xfrm>
        </p:spPr>
        <p:txBody>
          <a:bodyPr>
            <a:noAutofit/>
          </a:bodyPr>
          <a:lstStyle/>
          <a:p>
            <a:r>
              <a:rPr kumimoji="1" lang="ja-JP" altLang="en-US" dirty="0">
                <a:latin typeface="+mj-ea"/>
                <a:ea typeface="+mj-ea"/>
              </a:rPr>
              <a:t>受験日程は被るので注意</a:t>
            </a:r>
            <a:endParaRPr kumimoji="1" lang="en-US" altLang="ja-JP" dirty="0">
              <a:latin typeface="+mj-ea"/>
              <a:ea typeface="+mj-ea"/>
            </a:endParaRPr>
          </a:p>
          <a:p>
            <a:endParaRPr kumimoji="1" lang="en-US" altLang="ja-JP" dirty="0">
              <a:latin typeface="+mj-ea"/>
              <a:ea typeface="+mj-ea"/>
            </a:endParaRPr>
          </a:p>
          <a:p>
            <a:r>
              <a:rPr lang="ja-JP" altLang="en-US" dirty="0">
                <a:latin typeface="+mj-ea"/>
                <a:ea typeface="+mj-ea"/>
              </a:rPr>
              <a:t>受験費用（移動費、ホテル代、受験料）がけっこうかかる</a:t>
            </a:r>
            <a:endParaRPr lang="en-US" altLang="ja-JP" dirty="0">
              <a:latin typeface="+mj-ea"/>
              <a:ea typeface="+mj-ea"/>
            </a:endParaRPr>
          </a:p>
          <a:p>
            <a:endParaRPr lang="en-US" altLang="ja-JP" dirty="0">
              <a:latin typeface="+mj-ea"/>
              <a:ea typeface="+mj-ea"/>
            </a:endParaRPr>
          </a:p>
          <a:p>
            <a:r>
              <a:rPr lang="ja-JP" altLang="en-US" dirty="0">
                <a:latin typeface="+mj-ea"/>
                <a:ea typeface="+mj-ea"/>
              </a:rPr>
              <a:t>ときどき息抜きすることも大事</a:t>
            </a:r>
            <a:endParaRPr lang="en-US" altLang="ja-JP" dirty="0">
              <a:latin typeface="+mj-ea"/>
              <a:ea typeface="+mj-ea"/>
            </a:endParaRPr>
          </a:p>
          <a:p>
            <a:endParaRPr lang="en-US" altLang="ja-JP" dirty="0">
              <a:latin typeface="+mj-ea"/>
              <a:ea typeface="+mj-ea"/>
            </a:endParaRPr>
          </a:p>
          <a:p>
            <a:r>
              <a:rPr lang="ja-JP" altLang="en-US" dirty="0">
                <a:latin typeface="+mj-ea"/>
                <a:ea typeface="+mj-ea"/>
              </a:rPr>
              <a:t>先生とかに協力してもらう</a:t>
            </a:r>
            <a:endParaRPr lang="en-US" altLang="ja-JP" dirty="0">
              <a:latin typeface="+mj-ea"/>
              <a:ea typeface="+mj-ea"/>
            </a:endParaRPr>
          </a:p>
          <a:p>
            <a:endParaRPr lang="en-US" altLang="ja-JP" dirty="0">
              <a:latin typeface="+mj-ea"/>
              <a:ea typeface="+mj-ea"/>
            </a:endParaRPr>
          </a:p>
          <a:p>
            <a:r>
              <a:rPr lang="en-US" altLang="ja-JP" dirty="0">
                <a:latin typeface="+mj-ea"/>
                <a:ea typeface="+mj-ea"/>
              </a:rPr>
              <a:t>Twitter,</a:t>
            </a:r>
            <a:r>
              <a:rPr lang="ja-JP" altLang="en-US" dirty="0">
                <a:latin typeface="+mj-ea"/>
                <a:ea typeface="+mj-ea"/>
              </a:rPr>
              <a:t>スタプラ等</a:t>
            </a:r>
            <a:r>
              <a:rPr lang="en-US" altLang="ja-JP" dirty="0">
                <a:latin typeface="+mj-ea"/>
                <a:ea typeface="+mj-ea"/>
              </a:rPr>
              <a:t>SNS</a:t>
            </a:r>
            <a:r>
              <a:rPr lang="ja-JP" altLang="en-US" dirty="0">
                <a:latin typeface="+mj-ea"/>
                <a:ea typeface="+mj-ea"/>
              </a:rPr>
              <a:t>やイベントで</a:t>
            </a:r>
            <a:br>
              <a:rPr lang="en-US" altLang="ja-JP" dirty="0">
                <a:latin typeface="+mj-ea"/>
                <a:ea typeface="+mj-ea"/>
              </a:rPr>
            </a:br>
            <a:r>
              <a:rPr lang="ja-JP" altLang="en-US" dirty="0">
                <a:latin typeface="+mj-ea"/>
                <a:ea typeface="+mj-ea"/>
              </a:rPr>
              <a:t>編入する友達、頼れる先輩を作る</a:t>
            </a:r>
            <a:endParaRPr lang="en-US" altLang="ja-JP" dirty="0">
              <a:latin typeface="+mj-ea"/>
              <a:ea typeface="+mj-ea"/>
            </a:endParaRPr>
          </a:p>
        </p:txBody>
      </p:sp>
      <p:sp>
        <p:nvSpPr>
          <p:cNvPr id="5" name="正方形/長方形 4">
            <a:extLst>
              <a:ext uri="{FF2B5EF4-FFF2-40B4-BE49-F238E27FC236}">
                <a16:creationId xmlns:a16="http://schemas.microsoft.com/office/drawing/2014/main" id="{1F51C259-8DEB-4E48-8820-9A785532ED27}"/>
              </a:ext>
            </a:extLst>
          </p:cNvPr>
          <p:cNvSpPr/>
          <p:nvPr/>
        </p:nvSpPr>
        <p:spPr>
          <a:xfrm>
            <a:off x="1" y="0"/>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9368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7111206-16E2-4F31-9D61-7B867C4D7939}"/>
              </a:ext>
            </a:extLst>
          </p:cNvPr>
          <p:cNvSpPr/>
          <p:nvPr/>
        </p:nvSpPr>
        <p:spPr>
          <a:xfrm>
            <a:off x="-1"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73F8598-95CB-455C-A0B6-93FB5A19DA94}"/>
              </a:ext>
            </a:extLst>
          </p:cNvPr>
          <p:cNvSpPr txBox="1"/>
          <p:nvPr/>
        </p:nvSpPr>
        <p:spPr>
          <a:xfrm>
            <a:off x="1321322" y="4826817"/>
            <a:ext cx="9549353" cy="1754326"/>
          </a:xfrm>
          <a:prstGeom prst="rect">
            <a:avLst/>
          </a:prstGeom>
          <a:noFill/>
        </p:spPr>
        <p:txBody>
          <a:bodyPr wrap="square" rtlCol="0">
            <a:spAutoFit/>
          </a:bodyPr>
          <a:lstStyle/>
          <a:p>
            <a:r>
              <a:rPr kumimoji="1" lang="en-US" altLang="ja-JP" sz="4400" dirty="0">
                <a:solidFill>
                  <a:schemeClr val="bg1"/>
                </a:solidFill>
                <a:latin typeface="+mn-ea"/>
              </a:rPr>
              <a:t>※</a:t>
            </a:r>
            <a:r>
              <a:rPr kumimoji="1" lang="ja-JP" altLang="en-US" sz="5400" dirty="0">
                <a:solidFill>
                  <a:schemeClr val="bg1"/>
                </a:solidFill>
                <a:latin typeface="游ゴシック Medium" panose="020B0500000000000000" pitchFamily="50" charset="-128"/>
                <a:ea typeface="游ゴシック Medium" panose="020B0500000000000000" pitchFamily="50" charset="-128"/>
              </a:rPr>
              <a:t>個</a:t>
            </a:r>
            <a:r>
              <a:rPr kumimoji="1" lang="ja-JP" altLang="en-US" sz="4400" dirty="0">
                <a:solidFill>
                  <a:schemeClr val="bg1"/>
                </a:solidFill>
                <a:latin typeface="游ゴシック Medium" panose="020B0500000000000000" pitchFamily="50" charset="-128"/>
                <a:ea typeface="游ゴシック Medium" panose="020B0500000000000000" pitchFamily="50" charset="-128"/>
              </a:rPr>
              <a:t>人の</a:t>
            </a:r>
            <a:r>
              <a:rPr kumimoji="1" lang="ja-JP" altLang="en-US" sz="5400" dirty="0">
                <a:solidFill>
                  <a:schemeClr val="bg1"/>
                </a:solidFill>
                <a:latin typeface="游ゴシック Medium" panose="020B0500000000000000" pitchFamily="50" charset="-128"/>
                <a:ea typeface="游ゴシック Medium" panose="020B0500000000000000" pitchFamily="50" charset="-128"/>
              </a:rPr>
              <a:t>感想</a:t>
            </a:r>
            <a:r>
              <a:rPr kumimoji="1" lang="ja-JP" altLang="en-US" sz="4400" dirty="0">
                <a:solidFill>
                  <a:schemeClr val="bg1"/>
                </a:solidFill>
                <a:latin typeface="游ゴシック Medium" panose="020B0500000000000000" pitchFamily="50" charset="-128"/>
                <a:ea typeface="游ゴシック Medium" panose="020B0500000000000000" pitchFamily="50" charset="-128"/>
              </a:rPr>
              <a:t>のため</a:t>
            </a:r>
            <a:endParaRPr kumimoji="1" lang="en-US" altLang="ja-JP" sz="4400" dirty="0">
              <a:solidFill>
                <a:schemeClr val="bg1"/>
              </a:solidFill>
              <a:latin typeface="游ゴシック Medium" panose="020B0500000000000000" pitchFamily="50" charset="-128"/>
              <a:ea typeface="游ゴシック Medium" panose="020B0500000000000000" pitchFamily="50" charset="-128"/>
            </a:endParaRPr>
          </a:p>
          <a:p>
            <a:r>
              <a:rPr kumimoji="1" lang="ja-JP" altLang="en-US" sz="5400" dirty="0">
                <a:solidFill>
                  <a:schemeClr val="bg1"/>
                </a:solidFill>
                <a:latin typeface="游ゴシック Medium" panose="020B0500000000000000" pitchFamily="50" charset="-128"/>
                <a:ea typeface="游ゴシック Medium" panose="020B0500000000000000" pitchFamily="50" charset="-128"/>
              </a:rPr>
              <a:t>効果</a:t>
            </a:r>
            <a:r>
              <a:rPr kumimoji="1" lang="ja-JP" altLang="en-US" sz="4400" dirty="0">
                <a:solidFill>
                  <a:schemeClr val="bg1"/>
                </a:solidFill>
                <a:latin typeface="游ゴシック Medium" panose="020B0500000000000000" pitchFamily="50" charset="-128"/>
                <a:ea typeface="游ゴシック Medium" panose="020B0500000000000000" pitchFamily="50" charset="-128"/>
              </a:rPr>
              <a:t>を保証するものではありません</a:t>
            </a:r>
            <a:endParaRPr kumimoji="1" lang="ja-JP" altLang="en-US" sz="6000" dirty="0">
              <a:solidFill>
                <a:schemeClr val="bg1"/>
              </a:solidFill>
              <a:latin typeface="游ゴシック Medium" panose="020B0500000000000000" pitchFamily="50" charset="-128"/>
              <a:ea typeface="游ゴシック Medium" panose="020B0500000000000000" pitchFamily="50" charset="-128"/>
            </a:endParaRPr>
          </a:p>
        </p:txBody>
      </p:sp>
      <p:sp>
        <p:nvSpPr>
          <p:cNvPr id="9" name="吹き出し: 円形 8">
            <a:extLst>
              <a:ext uri="{FF2B5EF4-FFF2-40B4-BE49-F238E27FC236}">
                <a16:creationId xmlns:a16="http://schemas.microsoft.com/office/drawing/2014/main" id="{F4CC6C49-8D7A-48C6-8D5D-449E54321220}"/>
              </a:ext>
            </a:extLst>
          </p:cNvPr>
          <p:cNvSpPr/>
          <p:nvPr/>
        </p:nvSpPr>
        <p:spPr>
          <a:xfrm>
            <a:off x="85815" y="276857"/>
            <a:ext cx="4329344" cy="1325563"/>
          </a:xfrm>
          <a:prstGeom prst="wedgeEllipseCallout">
            <a:avLst>
              <a:gd name="adj1" fmla="val -50977"/>
              <a:gd name="adj2" fmla="val 685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n-ea"/>
              </a:rPr>
              <a:t>受験期は毎日</a:t>
            </a:r>
            <a:r>
              <a:rPr kumimoji="1" lang="en-US" altLang="ja-JP" sz="2000" b="1" dirty="0">
                <a:solidFill>
                  <a:schemeClr val="tx1"/>
                </a:solidFill>
                <a:latin typeface="+mn-ea"/>
              </a:rPr>
              <a:t>8</a:t>
            </a:r>
            <a:r>
              <a:rPr kumimoji="1" lang="ja-JP" altLang="en-US" sz="2000" b="1" dirty="0">
                <a:solidFill>
                  <a:schemeClr val="tx1"/>
                </a:solidFill>
                <a:latin typeface="+mn-ea"/>
              </a:rPr>
              <a:t>時間勉強しました。皆さんも</a:t>
            </a:r>
            <a:br>
              <a:rPr kumimoji="1" lang="en-US" altLang="ja-JP" sz="2000" b="1" dirty="0">
                <a:solidFill>
                  <a:schemeClr val="tx1"/>
                </a:solidFill>
                <a:latin typeface="+mn-ea"/>
              </a:rPr>
            </a:br>
            <a:r>
              <a:rPr kumimoji="1" lang="ja-JP" altLang="en-US" sz="2000" b="1" dirty="0">
                <a:solidFill>
                  <a:schemeClr val="tx1"/>
                </a:solidFill>
                <a:latin typeface="+mn-ea"/>
              </a:rPr>
              <a:t>死ぬ気で勉強しましょう</a:t>
            </a:r>
            <a:r>
              <a:rPr kumimoji="1" lang="ja-JP" altLang="en-US" sz="2000" dirty="0">
                <a:solidFill>
                  <a:schemeClr val="tx1"/>
                </a:solidFill>
                <a:latin typeface="+mn-ea"/>
              </a:rPr>
              <a:t>。</a:t>
            </a:r>
          </a:p>
        </p:txBody>
      </p:sp>
      <p:sp>
        <p:nvSpPr>
          <p:cNvPr id="26" name="吹き出し: 角を丸めた四角形 25">
            <a:extLst>
              <a:ext uri="{FF2B5EF4-FFF2-40B4-BE49-F238E27FC236}">
                <a16:creationId xmlns:a16="http://schemas.microsoft.com/office/drawing/2014/main" id="{B22DE5AC-E91D-4382-9943-65D10B402329}"/>
              </a:ext>
            </a:extLst>
          </p:cNvPr>
          <p:cNvSpPr/>
          <p:nvPr/>
        </p:nvSpPr>
        <p:spPr>
          <a:xfrm>
            <a:off x="5841507" y="825624"/>
            <a:ext cx="6264678" cy="1553592"/>
          </a:xfrm>
          <a:prstGeom prst="wedgeRoundRectCallout">
            <a:avLst>
              <a:gd name="adj1" fmla="val 44811"/>
              <a:gd name="adj2" fmla="val 6878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n-ea"/>
              </a:rPr>
              <a:t>受験期は毎日</a:t>
            </a:r>
            <a:r>
              <a:rPr kumimoji="1" lang="en-US" altLang="ja-JP" sz="2000" b="1" dirty="0">
                <a:solidFill>
                  <a:schemeClr val="tx1"/>
                </a:solidFill>
                <a:latin typeface="+mn-ea"/>
              </a:rPr>
              <a:t>2</a:t>
            </a:r>
            <a:r>
              <a:rPr kumimoji="1" lang="ja-JP" altLang="en-US" sz="2000" b="1" dirty="0">
                <a:solidFill>
                  <a:schemeClr val="tx1"/>
                </a:solidFill>
                <a:latin typeface="+mn-ea"/>
              </a:rPr>
              <a:t>時間やればいいほうでした。</a:t>
            </a:r>
            <a:br>
              <a:rPr kumimoji="1" lang="en-US" altLang="ja-JP" sz="2000" b="1" dirty="0">
                <a:solidFill>
                  <a:schemeClr val="tx1"/>
                </a:solidFill>
                <a:latin typeface="+mn-ea"/>
              </a:rPr>
            </a:br>
            <a:r>
              <a:rPr kumimoji="1" lang="ja-JP" altLang="en-US" sz="2000" b="1" dirty="0">
                <a:solidFill>
                  <a:schemeClr val="tx1"/>
                </a:solidFill>
                <a:latin typeface="+mn-ea"/>
              </a:rPr>
              <a:t>それなりに勉強すれば受かるので皆さんも</a:t>
            </a:r>
            <a:br>
              <a:rPr kumimoji="1" lang="en-US" altLang="ja-JP" sz="2000" b="1" dirty="0">
                <a:solidFill>
                  <a:schemeClr val="tx1"/>
                </a:solidFill>
                <a:latin typeface="+mn-ea"/>
              </a:rPr>
            </a:br>
            <a:r>
              <a:rPr kumimoji="1" lang="ja-JP" altLang="en-US" sz="2000" b="1" dirty="0">
                <a:solidFill>
                  <a:schemeClr val="tx1"/>
                </a:solidFill>
                <a:latin typeface="+mn-ea"/>
              </a:rPr>
              <a:t>頑張りましょう</a:t>
            </a:r>
            <a:r>
              <a:rPr kumimoji="1" lang="en-US" altLang="ja-JP" sz="2000" b="1" dirty="0">
                <a:solidFill>
                  <a:schemeClr val="tx1"/>
                </a:solidFill>
                <a:latin typeface="+mn-ea"/>
              </a:rPr>
              <a:t>!!</a:t>
            </a:r>
            <a:endParaRPr kumimoji="1" lang="ja-JP" altLang="en-US" sz="2000" b="1" dirty="0">
              <a:solidFill>
                <a:schemeClr val="tx1"/>
              </a:solidFill>
              <a:latin typeface="+mn-ea"/>
            </a:endParaRPr>
          </a:p>
        </p:txBody>
      </p:sp>
      <p:sp>
        <p:nvSpPr>
          <p:cNvPr id="27" name="吹き出し: 四角形 26">
            <a:extLst>
              <a:ext uri="{FF2B5EF4-FFF2-40B4-BE49-F238E27FC236}">
                <a16:creationId xmlns:a16="http://schemas.microsoft.com/office/drawing/2014/main" id="{29C38994-9A0C-45DA-A8DD-C3C959DE422C}"/>
              </a:ext>
            </a:extLst>
          </p:cNvPr>
          <p:cNvSpPr/>
          <p:nvPr/>
        </p:nvSpPr>
        <p:spPr>
          <a:xfrm>
            <a:off x="992818" y="2551837"/>
            <a:ext cx="4329344" cy="1325563"/>
          </a:xfrm>
          <a:prstGeom prst="wedgeRectCallout">
            <a:avLst>
              <a:gd name="adj1" fmla="val -63954"/>
              <a:gd name="adj2" fmla="val 745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mn-ea"/>
              </a:rPr>
              <a:t>研究内容で志望校は決めるべきだ</a:t>
            </a:r>
            <a:endParaRPr kumimoji="1" lang="ja-JP" altLang="en-US" sz="2000" b="1" dirty="0">
              <a:solidFill>
                <a:schemeClr val="tx1"/>
              </a:solidFill>
              <a:latin typeface="+mn-ea"/>
            </a:endParaRPr>
          </a:p>
        </p:txBody>
      </p:sp>
      <p:sp>
        <p:nvSpPr>
          <p:cNvPr id="29" name="吹き出し: 円形 28">
            <a:extLst>
              <a:ext uri="{FF2B5EF4-FFF2-40B4-BE49-F238E27FC236}">
                <a16:creationId xmlns:a16="http://schemas.microsoft.com/office/drawing/2014/main" id="{E8859C9E-9E73-45A2-AD6B-4EB7DCAC1CFB}"/>
              </a:ext>
            </a:extLst>
          </p:cNvPr>
          <p:cNvSpPr/>
          <p:nvPr/>
        </p:nvSpPr>
        <p:spPr>
          <a:xfrm>
            <a:off x="6314980" y="2940235"/>
            <a:ext cx="4884202" cy="1325563"/>
          </a:xfrm>
          <a:prstGeom prst="wedgeEllipseCallout">
            <a:avLst>
              <a:gd name="adj1" fmla="val 48476"/>
              <a:gd name="adj2" fmla="val 698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n-ea"/>
              </a:rPr>
              <a:t>偏差値の高い大学に</a:t>
            </a:r>
            <a:br>
              <a:rPr kumimoji="1" lang="en-US" altLang="ja-JP" sz="2000" b="1" dirty="0">
                <a:solidFill>
                  <a:schemeClr val="tx1"/>
                </a:solidFill>
                <a:latin typeface="+mn-ea"/>
              </a:rPr>
            </a:br>
            <a:r>
              <a:rPr kumimoji="1" lang="ja-JP" altLang="en-US" sz="2000" b="1" dirty="0">
                <a:solidFill>
                  <a:schemeClr val="tx1"/>
                </a:solidFill>
                <a:latin typeface="+mn-ea"/>
              </a:rPr>
              <a:t>行くべきだ</a:t>
            </a:r>
          </a:p>
        </p:txBody>
      </p:sp>
    </p:spTree>
    <p:extLst>
      <p:ext uri="{BB962C8B-B14F-4D97-AF65-F5344CB8AC3E}">
        <p14:creationId xmlns:p14="http://schemas.microsoft.com/office/powerpoint/2010/main" val="3406198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38572AD-68D5-46B3-8EED-E5C2EB0F0A63}"/>
              </a:ext>
            </a:extLst>
          </p:cNvPr>
          <p:cNvSpPr/>
          <p:nvPr/>
        </p:nvSpPr>
        <p:spPr>
          <a:xfrm>
            <a:off x="-442659" y="-622570"/>
            <a:ext cx="13331842" cy="81031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ビジネスのトレンドをチェックする男性」の写真［モデル：大川竜弥］">
            <a:extLst>
              <a:ext uri="{FF2B5EF4-FFF2-40B4-BE49-F238E27FC236}">
                <a16:creationId xmlns:a16="http://schemas.microsoft.com/office/drawing/2014/main" id="{620A29F1-8155-4FAD-9611-19FF034CB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063" y="-4925058"/>
            <a:ext cx="18619928" cy="12405628"/>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732985A2-F64F-4F29-ABCF-7F1741995DBF}"/>
              </a:ext>
            </a:extLst>
          </p:cNvPr>
          <p:cNvSpPr txBox="1"/>
          <p:nvPr/>
        </p:nvSpPr>
        <p:spPr>
          <a:xfrm>
            <a:off x="127262" y="4643128"/>
            <a:ext cx="12192000" cy="1200329"/>
          </a:xfrm>
          <a:prstGeom prst="rect">
            <a:avLst/>
          </a:prstGeom>
          <a:noFill/>
        </p:spPr>
        <p:txBody>
          <a:bodyPr wrap="square" rtlCol="0">
            <a:spAutoFit/>
          </a:bodyPr>
          <a:lstStyle/>
          <a:p>
            <a:pPr algn="ctr"/>
            <a:r>
              <a:rPr kumimoji="1" lang="ja-JP" altLang="en-US" sz="7200" b="1" dirty="0">
                <a:solidFill>
                  <a:schemeClr val="bg1"/>
                </a:solidFill>
                <a:latin typeface="游ゴシック Medium" panose="020B0500000000000000" pitchFamily="50" charset="-128"/>
                <a:ea typeface="游ゴシック Medium" panose="020B0500000000000000" pitchFamily="50" charset="-128"/>
              </a:rPr>
              <a:t>鵜呑み</a:t>
            </a:r>
            <a:r>
              <a:rPr kumimoji="1" lang="ja-JP" altLang="en-US" sz="5400" dirty="0">
                <a:solidFill>
                  <a:schemeClr val="bg1"/>
                </a:solidFill>
                <a:latin typeface="游ゴシック Medium" panose="020B0500000000000000" pitchFamily="50" charset="-128"/>
                <a:ea typeface="游ゴシック Medium" panose="020B0500000000000000" pitchFamily="50" charset="-128"/>
              </a:rPr>
              <a:t>にせず情報の</a:t>
            </a:r>
            <a:r>
              <a:rPr kumimoji="1" lang="ja-JP" altLang="en-US" sz="7200" b="1" dirty="0">
                <a:solidFill>
                  <a:schemeClr val="bg1"/>
                </a:solidFill>
                <a:latin typeface="游ゴシック Medium" panose="020B0500000000000000" pitchFamily="50" charset="-128"/>
                <a:ea typeface="游ゴシック Medium" panose="020B0500000000000000" pitchFamily="50" charset="-128"/>
                <a:cs typeface="Arial" panose="020B0604020202020204" pitchFamily="34" charset="0"/>
              </a:rPr>
              <a:t>取捨選択</a:t>
            </a:r>
            <a:endParaRPr kumimoji="1" lang="ja-JP" altLang="en-US" sz="6000" dirty="0">
              <a:solidFill>
                <a:schemeClr val="bg1"/>
              </a:solidFill>
              <a:latin typeface="游ゴシック Medium" panose="020B0500000000000000" pitchFamily="50" charset="-128"/>
              <a:ea typeface="游ゴシック Medium" panose="020B0500000000000000" pitchFamily="50" charset="-128"/>
            </a:endParaRPr>
          </a:p>
        </p:txBody>
      </p:sp>
      <p:sp>
        <p:nvSpPr>
          <p:cNvPr id="4" name="テキスト ボックス 3">
            <a:extLst>
              <a:ext uri="{FF2B5EF4-FFF2-40B4-BE49-F238E27FC236}">
                <a16:creationId xmlns:a16="http://schemas.microsoft.com/office/drawing/2014/main" id="{C985AB17-7260-4CC7-BB85-AEF4A7B9F748}"/>
              </a:ext>
            </a:extLst>
          </p:cNvPr>
          <p:cNvSpPr txBox="1"/>
          <p:nvPr/>
        </p:nvSpPr>
        <p:spPr>
          <a:xfrm>
            <a:off x="-525341" y="1928382"/>
            <a:ext cx="12192000" cy="1323439"/>
          </a:xfrm>
          <a:prstGeom prst="rect">
            <a:avLst/>
          </a:prstGeom>
          <a:noFill/>
        </p:spPr>
        <p:txBody>
          <a:bodyPr wrap="square" rtlCol="0">
            <a:spAutoFit/>
          </a:bodyPr>
          <a:lstStyle/>
          <a:p>
            <a:pPr algn="ctr"/>
            <a:r>
              <a:rPr kumimoji="1" lang="en-US" altLang="ja-JP" sz="8000" dirty="0">
                <a:solidFill>
                  <a:schemeClr val="bg1"/>
                </a:solidFill>
                <a:latin typeface="+mn-ea"/>
              </a:rPr>
              <a:t>Q.</a:t>
            </a:r>
            <a:r>
              <a:rPr kumimoji="1" lang="ja-JP" altLang="en-US" sz="4800" dirty="0">
                <a:solidFill>
                  <a:schemeClr val="bg1"/>
                </a:solidFill>
                <a:latin typeface="游ゴシック Medium" panose="020B0500000000000000" pitchFamily="50" charset="-128"/>
                <a:ea typeface="游ゴシック Medium" panose="020B0500000000000000" pitchFamily="50" charset="-128"/>
              </a:rPr>
              <a:t>その人の</a:t>
            </a:r>
            <a:r>
              <a:rPr kumimoji="1" lang="ja-JP" altLang="en-US" sz="7200" b="1" dirty="0">
                <a:solidFill>
                  <a:srgbClr val="FF5126"/>
                </a:solidFill>
                <a:latin typeface="游ゴシック Medium" panose="020B0500000000000000" pitchFamily="50" charset="-128"/>
                <a:ea typeface="游ゴシック Medium" panose="020B0500000000000000" pitchFamily="50" charset="-128"/>
              </a:rPr>
              <a:t>答え</a:t>
            </a:r>
            <a:r>
              <a:rPr kumimoji="1" lang="en-US" altLang="ja-JP" sz="7200" dirty="0">
                <a:solidFill>
                  <a:schemeClr val="bg1"/>
                </a:solidFill>
                <a:latin typeface="游ゴシック Medium" panose="020B0500000000000000" pitchFamily="50" charset="-128"/>
                <a:ea typeface="游ゴシック Medium" panose="020B0500000000000000" pitchFamily="50" charset="-128"/>
              </a:rPr>
              <a:t>==</a:t>
            </a:r>
            <a:r>
              <a:rPr kumimoji="1" lang="ja-JP" altLang="en-US" sz="4800" dirty="0">
                <a:solidFill>
                  <a:schemeClr val="bg1"/>
                </a:solidFill>
                <a:latin typeface="游ゴシック Medium" panose="020B0500000000000000" pitchFamily="50" charset="-128"/>
                <a:ea typeface="游ゴシック Medium" panose="020B0500000000000000" pitchFamily="50" charset="-128"/>
              </a:rPr>
              <a:t>自分の</a:t>
            </a:r>
            <a:r>
              <a:rPr kumimoji="1" lang="ja-JP" altLang="en-US" sz="7200" b="1" dirty="0">
                <a:solidFill>
                  <a:srgbClr val="26A7FF"/>
                </a:solidFill>
                <a:latin typeface="游ゴシック Medium" panose="020B0500000000000000" pitchFamily="50" charset="-128"/>
                <a:ea typeface="游ゴシック Medium" panose="020B0500000000000000" pitchFamily="50" charset="-128"/>
              </a:rPr>
              <a:t>答え</a:t>
            </a:r>
            <a:endParaRPr kumimoji="1" lang="ja-JP" altLang="en-US" sz="6000" dirty="0">
              <a:solidFill>
                <a:schemeClr val="bg1"/>
              </a:solidFill>
              <a:latin typeface="游ゴシック Medium" panose="020B0500000000000000" pitchFamily="50" charset="-128"/>
              <a:ea typeface="游ゴシック Medium" panose="020B0500000000000000" pitchFamily="50" charset="-128"/>
            </a:endParaRPr>
          </a:p>
        </p:txBody>
      </p:sp>
      <p:sp>
        <p:nvSpPr>
          <p:cNvPr id="2" name="矢印: 下 1">
            <a:extLst>
              <a:ext uri="{FF2B5EF4-FFF2-40B4-BE49-F238E27FC236}">
                <a16:creationId xmlns:a16="http://schemas.microsoft.com/office/drawing/2014/main" id="{D9FE08C0-3F08-4A16-A64A-27BFA52FE311}"/>
              </a:ext>
            </a:extLst>
          </p:cNvPr>
          <p:cNvSpPr/>
          <p:nvPr/>
        </p:nvSpPr>
        <p:spPr>
          <a:xfrm>
            <a:off x="5616804" y="3471421"/>
            <a:ext cx="958392" cy="952107"/>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0241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D1B6A-E3B5-4369-A4A0-9D05B5B6905A}"/>
              </a:ext>
            </a:extLst>
          </p:cNvPr>
          <p:cNvSpPr txBox="1"/>
          <p:nvPr/>
        </p:nvSpPr>
        <p:spPr>
          <a:xfrm>
            <a:off x="342900" y="3532085"/>
            <a:ext cx="4328160" cy="707886"/>
          </a:xfrm>
          <a:prstGeom prst="rect">
            <a:avLst/>
          </a:prstGeom>
          <a:noFill/>
        </p:spPr>
        <p:txBody>
          <a:bodyPr wrap="square" rtlCol="0">
            <a:spAutoFit/>
          </a:bodyPr>
          <a:lstStyle/>
          <a:p>
            <a:pPr algn="ctr"/>
            <a:r>
              <a:rPr kumimoji="1" lang="ja-JP" altLang="en-US" sz="2000" dirty="0">
                <a:latin typeface="+mn-ea"/>
              </a:rPr>
              <a:t>電気通信大学 </a:t>
            </a:r>
            <a:r>
              <a:rPr kumimoji="1" lang="en-US" altLang="ja-JP" sz="2000" dirty="0">
                <a:latin typeface="+mn-ea"/>
              </a:rPr>
              <a:t>3</a:t>
            </a:r>
            <a:r>
              <a:rPr kumimoji="1" lang="ja-JP" altLang="en-US" sz="2000" dirty="0">
                <a:latin typeface="+mn-ea"/>
              </a:rPr>
              <a:t>年</a:t>
            </a:r>
            <a:endParaRPr kumimoji="1" lang="en-US" altLang="ja-JP" sz="2000" dirty="0">
              <a:latin typeface="+mn-ea"/>
            </a:endParaRPr>
          </a:p>
          <a:p>
            <a:pPr algn="ctr"/>
            <a:r>
              <a:rPr kumimoji="1" lang="ja-JP" altLang="en-US" sz="2000" dirty="0">
                <a:latin typeface="+mn-ea"/>
              </a:rPr>
              <a:t> </a:t>
            </a:r>
            <a:r>
              <a:rPr kumimoji="1" lang="en-US" altLang="ja-JP" sz="2000" dirty="0">
                <a:latin typeface="+mn-ea"/>
              </a:rPr>
              <a:t>Ⅰ</a:t>
            </a:r>
            <a:r>
              <a:rPr kumimoji="1" lang="ja-JP" altLang="en-US" sz="2000" dirty="0">
                <a:latin typeface="+mn-ea"/>
              </a:rPr>
              <a:t>類メディア情報学プログラム</a:t>
            </a:r>
          </a:p>
        </p:txBody>
      </p:sp>
      <p:sp>
        <p:nvSpPr>
          <p:cNvPr id="6" name="テキスト ボックス 5">
            <a:extLst>
              <a:ext uri="{FF2B5EF4-FFF2-40B4-BE49-F238E27FC236}">
                <a16:creationId xmlns:a16="http://schemas.microsoft.com/office/drawing/2014/main" id="{2A9FC818-9D5F-4072-8C0C-FCE7DBBF429F}"/>
              </a:ext>
            </a:extLst>
          </p:cNvPr>
          <p:cNvSpPr txBox="1"/>
          <p:nvPr/>
        </p:nvSpPr>
        <p:spPr>
          <a:xfrm>
            <a:off x="688019" y="4209247"/>
            <a:ext cx="3719744" cy="707886"/>
          </a:xfrm>
          <a:prstGeom prst="rect">
            <a:avLst/>
          </a:prstGeom>
          <a:noFill/>
        </p:spPr>
        <p:txBody>
          <a:bodyPr wrap="square" rtlCol="0">
            <a:spAutoFit/>
          </a:bodyPr>
          <a:lstStyle/>
          <a:p>
            <a:pPr algn="ctr"/>
            <a:r>
              <a:rPr lang="ja-JP" altLang="en-US" sz="4000" dirty="0">
                <a:latin typeface="+mn-ea"/>
              </a:rPr>
              <a:t>浜崎 拓海</a:t>
            </a:r>
            <a:endParaRPr kumimoji="1" lang="ja-JP" altLang="en-US" sz="4000" dirty="0">
              <a:latin typeface="+mn-ea"/>
            </a:endParaRPr>
          </a:p>
        </p:txBody>
      </p:sp>
      <p:sp>
        <p:nvSpPr>
          <p:cNvPr id="10" name="テキスト ボックス 9">
            <a:extLst>
              <a:ext uri="{FF2B5EF4-FFF2-40B4-BE49-F238E27FC236}">
                <a16:creationId xmlns:a16="http://schemas.microsoft.com/office/drawing/2014/main" id="{6201597C-D340-45D9-BD93-538F295702C0}"/>
              </a:ext>
            </a:extLst>
          </p:cNvPr>
          <p:cNvSpPr txBox="1"/>
          <p:nvPr/>
        </p:nvSpPr>
        <p:spPr>
          <a:xfrm>
            <a:off x="1072075" y="4980211"/>
            <a:ext cx="2869809" cy="369332"/>
          </a:xfrm>
          <a:prstGeom prst="rect">
            <a:avLst/>
          </a:prstGeom>
          <a:noFill/>
        </p:spPr>
        <p:txBody>
          <a:bodyPr wrap="square" rtlCol="0">
            <a:spAutoFit/>
          </a:bodyPr>
          <a:lstStyle/>
          <a:p>
            <a:r>
              <a:rPr lang="ja-JP" altLang="en-US" dirty="0">
                <a:latin typeface="游ゴシック Medium" panose="020B0500000000000000" pitchFamily="50" charset="-128"/>
                <a:ea typeface="游ゴシック Medium" panose="020B0500000000000000" pitchFamily="50" charset="-128"/>
              </a:rPr>
              <a:t>一関高専制御情報工学科</a:t>
            </a:r>
            <a:endParaRPr kumimoji="1" lang="ja-JP" altLang="en-US" dirty="0">
              <a:latin typeface="游ゴシック Medium" panose="020B0500000000000000" pitchFamily="50" charset="-128"/>
              <a:ea typeface="游ゴシック Medium" panose="020B0500000000000000" pitchFamily="50" charset="-128"/>
            </a:endParaRPr>
          </a:p>
        </p:txBody>
      </p:sp>
      <p:sp>
        <p:nvSpPr>
          <p:cNvPr id="11" name="テキスト ボックス 10">
            <a:extLst>
              <a:ext uri="{FF2B5EF4-FFF2-40B4-BE49-F238E27FC236}">
                <a16:creationId xmlns:a16="http://schemas.microsoft.com/office/drawing/2014/main" id="{CA17CCD7-1B53-4BC2-AF52-917BFED61E5D}"/>
              </a:ext>
            </a:extLst>
          </p:cNvPr>
          <p:cNvSpPr txBox="1"/>
          <p:nvPr/>
        </p:nvSpPr>
        <p:spPr>
          <a:xfrm>
            <a:off x="1069144" y="5472707"/>
            <a:ext cx="1913207" cy="369332"/>
          </a:xfrm>
          <a:prstGeom prst="rect">
            <a:avLst/>
          </a:prstGeom>
          <a:noFill/>
        </p:spPr>
        <p:txBody>
          <a:bodyPr wrap="square" rtlCol="0">
            <a:spAutoFit/>
          </a:bodyPr>
          <a:lstStyle/>
          <a:p>
            <a:r>
              <a:rPr kumimoji="1" lang="ja-JP" altLang="en-US" dirty="0">
                <a:latin typeface="游ゴシック Medium" panose="020B0500000000000000" pitchFamily="50" charset="-128"/>
                <a:ea typeface="游ゴシック Medium" panose="020B0500000000000000" pitchFamily="50" charset="-128"/>
              </a:rPr>
              <a:t>学生会・卓球部</a:t>
            </a:r>
          </a:p>
        </p:txBody>
      </p:sp>
      <p:sp>
        <p:nvSpPr>
          <p:cNvPr id="12" name="テキスト ボックス 11">
            <a:extLst>
              <a:ext uri="{FF2B5EF4-FFF2-40B4-BE49-F238E27FC236}">
                <a16:creationId xmlns:a16="http://schemas.microsoft.com/office/drawing/2014/main" id="{904DE9F6-4924-4D86-B52C-767591D2786C}"/>
              </a:ext>
            </a:extLst>
          </p:cNvPr>
          <p:cNvSpPr txBox="1"/>
          <p:nvPr/>
        </p:nvSpPr>
        <p:spPr>
          <a:xfrm>
            <a:off x="1069144" y="5965203"/>
            <a:ext cx="1717015" cy="369332"/>
          </a:xfrm>
          <a:prstGeom prst="rect">
            <a:avLst/>
          </a:prstGeom>
          <a:noFill/>
        </p:spPr>
        <p:txBody>
          <a:bodyPr wrap="square" rtlCol="0">
            <a:spAutoFit/>
          </a:bodyPr>
          <a:lstStyle/>
          <a:p>
            <a:r>
              <a:rPr lang="ja-JP" altLang="en-US" dirty="0">
                <a:latin typeface="游ゴシック Medium" panose="020B0500000000000000" pitchFamily="50" charset="-128"/>
                <a:ea typeface="游ゴシック Medium" panose="020B0500000000000000" pitchFamily="50" charset="-128"/>
              </a:rPr>
              <a:t>旅行・展示会</a:t>
            </a:r>
            <a:endParaRPr kumimoji="1" lang="ja-JP" altLang="en-US" dirty="0">
              <a:latin typeface="游ゴシック Medium" panose="020B0500000000000000" pitchFamily="50" charset="-128"/>
              <a:ea typeface="游ゴシック Medium" panose="020B0500000000000000" pitchFamily="50" charset="-128"/>
            </a:endParaRPr>
          </a:p>
        </p:txBody>
      </p:sp>
      <p:pic>
        <p:nvPicPr>
          <p:cNvPr id="8" name="図 7">
            <a:extLst>
              <a:ext uri="{FF2B5EF4-FFF2-40B4-BE49-F238E27FC236}">
                <a16:creationId xmlns:a16="http://schemas.microsoft.com/office/drawing/2014/main" id="{C498A734-EE46-446C-B7EF-E71F4EE36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3" y="1050317"/>
            <a:ext cx="3719745" cy="2476667"/>
          </a:xfrm>
          <a:prstGeom prst="rect">
            <a:avLst/>
          </a:prstGeom>
        </p:spPr>
      </p:pic>
      <p:sp>
        <p:nvSpPr>
          <p:cNvPr id="3" name="テキスト ボックス 2">
            <a:extLst>
              <a:ext uri="{FF2B5EF4-FFF2-40B4-BE49-F238E27FC236}">
                <a16:creationId xmlns:a16="http://schemas.microsoft.com/office/drawing/2014/main" id="{0646A119-B4C3-4A6A-8C2E-1712E1F54765}"/>
              </a:ext>
            </a:extLst>
          </p:cNvPr>
          <p:cNvSpPr txBox="1"/>
          <p:nvPr/>
        </p:nvSpPr>
        <p:spPr>
          <a:xfrm>
            <a:off x="39554" y="4980211"/>
            <a:ext cx="1274861" cy="369332"/>
          </a:xfrm>
          <a:prstGeom prst="rect">
            <a:avLst/>
          </a:prstGeom>
          <a:noFill/>
        </p:spPr>
        <p:txBody>
          <a:bodyPr wrap="square" rtlCol="0">
            <a:spAutoFit/>
          </a:bodyPr>
          <a:lstStyle/>
          <a:p>
            <a:pPr algn="ctr"/>
            <a:r>
              <a:rPr kumimoji="1" lang="ja-JP" altLang="en-US" b="1" dirty="0"/>
              <a:t>出身</a:t>
            </a:r>
          </a:p>
        </p:txBody>
      </p:sp>
      <p:pic>
        <p:nvPicPr>
          <p:cNvPr id="1032" name="Picture 8">
            <a:extLst>
              <a:ext uri="{FF2B5EF4-FFF2-40B4-BE49-F238E27FC236}">
                <a16:creationId xmlns:a16="http://schemas.microsoft.com/office/drawing/2014/main" id="{1CFAB8E9-C359-475B-8A07-B6E7ABA3C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075" y="1050317"/>
            <a:ext cx="6626940" cy="497020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矢印コネクタ 3">
            <a:extLst>
              <a:ext uri="{FF2B5EF4-FFF2-40B4-BE49-F238E27FC236}">
                <a16:creationId xmlns:a16="http://schemas.microsoft.com/office/drawing/2014/main" id="{0AFADBDF-807E-47D4-ABEC-CD2E82FA0BD5}"/>
              </a:ext>
            </a:extLst>
          </p:cNvPr>
          <p:cNvCxnSpPr>
            <a:cxnSpLocks/>
          </p:cNvCxnSpPr>
          <p:nvPr/>
        </p:nvCxnSpPr>
        <p:spPr>
          <a:xfrm flipH="1">
            <a:off x="9805182" y="2482948"/>
            <a:ext cx="991772" cy="16119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8D35F2FA-197D-445E-8685-37B54A4AADE3}"/>
              </a:ext>
            </a:extLst>
          </p:cNvPr>
          <p:cNvSpPr txBox="1"/>
          <p:nvPr/>
        </p:nvSpPr>
        <p:spPr>
          <a:xfrm>
            <a:off x="50588" y="5472707"/>
            <a:ext cx="1274861" cy="369332"/>
          </a:xfrm>
          <a:prstGeom prst="rect">
            <a:avLst/>
          </a:prstGeom>
          <a:noFill/>
        </p:spPr>
        <p:txBody>
          <a:bodyPr wrap="square" rtlCol="0">
            <a:spAutoFit/>
          </a:bodyPr>
          <a:lstStyle/>
          <a:p>
            <a:pPr algn="ctr"/>
            <a:r>
              <a:rPr kumimoji="1" lang="ja-JP" altLang="en-US" b="1" dirty="0"/>
              <a:t>所属</a:t>
            </a:r>
          </a:p>
        </p:txBody>
      </p:sp>
      <p:sp>
        <p:nvSpPr>
          <p:cNvPr id="21" name="テキスト ボックス 20">
            <a:extLst>
              <a:ext uri="{FF2B5EF4-FFF2-40B4-BE49-F238E27FC236}">
                <a16:creationId xmlns:a16="http://schemas.microsoft.com/office/drawing/2014/main" id="{C600FB3F-58B5-41AF-98A6-8B47267A4B04}"/>
              </a:ext>
            </a:extLst>
          </p:cNvPr>
          <p:cNvSpPr txBox="1"/>
          <p:nvPr/>
        </p:nvSpPr>
        <p:spPr>
          <a:xfrm>
            <a:off x="61622" y="5965203"/>
            <a:ext cx="1274861" cy="369332"/>
          </a:xfrm>
          <a:prstGeom prst="rect">
            <a:avLst/>
          </a:prstGeom>
          <a:noFill/>
        </p:spPr>
        <p:txBody>
          <a:bodyPr wrap="square" rtlCol="0">
            <a:spAutoFit/>
          </a:bodyPr>
          <a:lstStyle/>
          <a:p>
            <a:pPr algn="ctr"/>
            <a:r>
              <a:rPr kumimoji="1" lang="ja-JP" altLang="en-US" b="1" dirty="0"/>
              <a:t>趣味</a:t>
            </a:r>
          </a:p>
        </p:txBody>
      </p:sp>
    </p:spTree>
    <p:extLst>
      <p:ext uri="{BB962C8B-B14F-4D97-AF65-F5344CB8AC3E}">
        <p14:creationId xmlns:p14="http://schemas.microsoft.com/office/powerpoint/2010/main" val="2493176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D1B6A-E3B5-4369-A4A0-9D05B5B6905A}"/>
              </a:ext>
            </a:extLst>
          </p:cNvPr>
          <p:cNvSpPr txBox="1"/>
          <p:nvPr/>
        </p:nvSpPr>
        <p:spPr>
          <a:xfrm>
            <a:off x="342900" y="3532085"/>
            <a:ext cx="4328160" cy="707886"/>
          </a:xfrm>
          <a:prstGeom prst="rect">
            <a:avLst/>
          </a:prstGeom>
          <a:noFill/>
        </p:spPr>
        <p:txBody>
          <a:bodyPr wrap="square" rtlCol="0">
            <a:spAutoFit/>
          </a:bodyPr>
          <a:lstStyle/>
          <a:p>
            <a:pPr algn="ctr"/>
            <a:r>
              <a:rPr kumimoji="1" lang="ja-JP" altLang="en-US" sz="2000" dirty="0">
                <a:latin typeface="+mn-ea"/>
              </a:rPr>
              <a:t>電気通信大学 </a:t>
            </a:r>
            <a:r>
              <a:rPr kumimoji="1" lang="en-US" altLang="ja-JP" sz="2000" dirty="0">
                <a:latin typeface="+mn-ea"/>
              </a:rPr>
              <a:t>3</a:t>
            </a:r>
            <a:r>
              <a:rPr kumimoji="1" lang="ja-JP" altLang="en-US" sz="2000" dirty="0">
                <a:latin typeface="+mn-ea"/>
              </a:rPr>
              <a:t>年</a:t>
            </a:r>
            <a:endParaRPr kumimoji="1" lang="en-US" altLang="ja-JP" sz="2000" dirty="0">
              <a:latin typeface="+mn-ea"/>
            </a:endParaRPr>
          </a:p>
          <a:p>
            <a:pPr algn="ctr"/>
            <a:r>
              <a:rPr kumimoji="1" lang="ja-JP" altLang="en-US" sz="2000" dirty="0">
                <a:latin typeface="+mn-ea"/>
              </a:rPr>
              <a:t> </a:t>
            </a:r>
            <a:r>
              <a:rPr kumimoji="1" lang="en-US" altLang="ja-JP" sz="2000" dirty="0">
                <a:latin typeface="+mn-ea"/>
              </a:rPr>
              <a:t>Ⅰ</a:t>
            </a:r>
            <a:r>
              <a:rPr kumimoji="1" lang="ja-JP" altLang="en-US" sz="2000" dirty="0">
                <a:latin typeface="+mn-ea"/>
              </a:rPr>
              <a:t>類メディア情報学プログラム</a:t>
            </a:r>
          </a:p>
        </p:txBody>
      </p:sp>
      <p:sp>
        <p:nvSpPr>
          <p:cNvPr id="6" name="テキスト ボックス 5">
            <a:extLst>
              <a:ext uri="{FF2B5EF4-FFF2-40B4-BE49-F238E27FC236}">
                <a16:creationId xmlns:a16="http://schemas.microsoft.com/office/drawing/2014/main" id="{2A9FC818-9D5F-4072-8C0C-FCE7DBBF429F}"/>
              </a:ext>
            </a:extLst>
          </p:cNvPr>
          <p:cNvSpPr txBox="1"/>
          <p:nvPr/>
        </p:nvSpPr>
        <p:spPr>
          <a:xfrm>
            <a:off x="688019" y="4209247"/>
            <a:ext cx="3719744" cy="707886"/>
          </a:xfrm>
          <a:prstGeom prst="rect">
            <a:avLst/>
          </a:prstGeom>
          <a:noFill/>
        </p:spPr>
        <p:txBody>
          <a:bodyPr wrap="square" rtlCol="0">
            <a:spAutoFit/>
          </a:bodyPr>
          <a:lstStyle/>
          <a:p>
            <a:pPr algn="ctr"/>
            <a:r>
              <a:rPr lang="ja-JP" altLang="en-US" sz="4000" dirty="0">
                <a:latin typeface="+mn-ea"/>
              </a:rPr>
              <a:t>浜崎 拓海</a:t>
            </a:r>
            <a:endParaRPr kumimoji="1" lang="ja-JP" altLang="en-US" sz="4000" dirty="0">
              <a:latin typeface="+mn-ea"/>
            </a:endParaRPr>
          </a:p>
        </p:txBody>
      </p:sp>
      <p:sp>
        <p:nvSpPr>
          <p:cNvPr id="10" name="テキスト ボックス 9">
            <a:extLst>
              <a:ext uri="{FF2B5EF4-FFF2-40B4-BE49-F238E27FC236}">
                <a16:creationId xmlns:a16="http://schemas.microsoft.com/office/drawing/2014/main" id="{6201597C-D340-45D9-BD93-538F295702C0}"/>
              </a:ext>
            </a:extLst>
          </p:cNvPr>
          <p:cNvSpPr txBox="1"/>
          <p:nvPr/>
        </p:nvSpPr>
        <p:spPr>
          <a:xfrm>
            <a:off x="1392128" y="4978301"/>
            <a:ext cx="1930893" cy="369332"/>
          </a:xfrm>
          <a:prstGeom prst="rect">
            <a:avLst/>
          </a:prstGeom>
          <a:noFill/>
        </p:spPr>
        <p:txBody>
          <a:bodyPr wrap="square" rtlCol="0">
            <a:spAutoFit/>
          </a:bodyPr>
          <a:lstStyle/>
          <a:p>
            <a:r>
              <a:rPr kumimoji="1" lang="en-US" altLang="ja-JP" dirty="0">
                <a:latin typeface="游ゴシック Medium" panose="020B0500000000000000" pitchFamily="50" charset="-128"/>
                <a:ea typeface="游ゴシック Medium" panose="020B0500000000000000" pitchFamily="50" charset="-128"/>
              </a:rPr>
              <a:t>@hamataku4</a:t>
            </a:r>
            <a:endParaRPr kumimoji="1" lang="ja-JP" altLang="en-US" dirty="0">
              <a:latin typeface="游ゴシック Medium" panose="020B0500000000000000" pitchFamily="50" charset="-128"/>
              <a:ea typeface="游ゴシック Medium" panose="020B0500000000000000" pitchFamily="50" charset="-128"/>
            </a:endParaRPr>
          </a:p>
        </p:txBody>
      </p:sp>
      <p:sp>
        <p:nvSpPr>
          <p:cNvPr id="11" name="テキスト ボックス 10">
            <a:extLst>
              <a:ext uri="{FF2B5EF4-FFF2-40B4-BE49-F238E27FC236}">
                <a16:creationId xmlns:a16="http://schemas.microsoft.com/office/drawing/2014/main" id="{CA17CCD7-1B53-4BC2-AF52-917BFED61E5D}"/>
              </a:ext>
            </a:extLst>
          </p:cNvPr>
          <p:cNvSpPr txBox="1"/>
          <p:nvPr/>
        </p:nvSpPr>
        <p:spPr>
          <a:xfrm>
            <a:off x="1392128" y="5478050"/>
            <a:ext cx="3009530" cy="369332"/>
          </a:xfrm>
          <a:prstGeom prst="rect">
            <a:avLst/>
          </a:prstGeom>
          <a:noFill/>
        </p:spPr>
        <p:txBody>
          <a:bodyPr wrap="square" rtlCol="0">
            <a:spAutoFit/>
          </a:bodyPr>
          <a:lstStyle/>
          <a:p>
            <a:r>
              <a:rPr kumimoji="1" lang="en-US" altLang="ja-JP" dirty="0">
                <a:latin typeface="游ゴシック Medium" panose="020B0500000000000000" pitchFamily="50" charset="-128"/>
                <a:ea typeface="游ゴシック Medium" panose="020B0500000000000000" pitchFamily="50" charset="-128"/>
              </a:rPr>
              <a:t>hamataku0120@gmail.com</a:t>
            </a:r>
            <a:endParaRPr kumimoji="1" lang="ja-JP" altLang="en-US" dirty="0">
              <a:latin typeface="游ゴシック Medium" panose="020B0500000000000000" pitchFamily="50" charset="-128"/>
              <a:ea typeface="游ゴシック Medium" panose="020B0500000000000000" pitchFamily="50" charset="-128"/>
            </a:endParaRPr>
          </a:p>
        </p:txBody>
      </p:sp>
      <p:sp>
        <p:nvSpPr>
          <p:cNvPr id="12" name="テキスト ボックス 11">
            <a:extLst>
              <a:ext uri="{FF2B5EF4-FFF2-40B4-BE49-F238E27FC236}">
                <a16:creationId xmlns:a16="http://schemas.microsoft.com/office/drawing/2014/main" id="{904DE9F6-4924-4D86-B52C-767591D2786C}"/>
              </a:ext>
            </a:extLst>
          </p:cNvPr>
          <p:cNvSpPr txBox="1"/>
          <p:nvPr/>
        </p:nvSpPr>
        <p:spPr>
          <a:xfrm>
            <a:off x="1392128" y="5977799"/>
            <a:ext cx="1239470" cy="369332"/>
          </a:xfrm>
          <a:prstGeom prst="rect">
            <a:avLst/>
          </a:prstGeom>
          <a:noFill/>
        </p:spPr>
        <p:txBody>
          <a:bodyPr wrap="square" rtlCol="0">
            <a:spAutoFit/>
          </a:bodyPr>
          <a:lstStyle/>
          <a:p>
            <a:r>
              <a:rPr lang="ja-JP" altLang="en-US" dirty="0">
                <a:latin typeface="游ゴシック Medium" panose="020B0500000000000000" pitchFamily="50" charset="-128"/>
                <a:ea typeface="游ゴシック Medium" panose="020B0500000000000000" pitchFamily="50" charset="-128"/>
              </a:rPr>
              <a:t>浜崎拓海</a:t>
            </a:r>
            <a:endParaRPr kumimoji="1" lang="ja-JP" altLang="en-US" dirty="0">
              <a:latin typeface="游ゴシック Medium" panose="020B0500000000000000" pitchFamily="50" charset="-128"/>
              <a:ea typeface="游ゴシック Medium" panose="020B0500000000000000" pitchFamily="50" charset="-128"/>
            </a:endParaRPr>
          </a:p>
        </p:txBody>
      </p:sp>
      <p:pic>
        <p:nvPicPr>
          <p:cNvPr id="1028" name="Picture 4" descr="https://dohack.jp/wp-content/uploads/2018/07/e87144.jpg">
            <a:extLst>
              <a:ext uri="{FF2B5EF4-FFF2-40B4-BE49-F238E27FC236}">
                <a16:creationId xmlns:a16="http://schemas.microsoft.com/office/drawing/2014/main" id="{09E4584C-66F1-4C76-8313-38C56DAA6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85" y="4917133"/>
            <a:ext cx="498128" cy="49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ime.jp/genre/files/2019/08/04-64-300x267.jpg">
            <a:extLst>
              <a:ext uri="{FF2B5EF4-FFF2-40B4-BE49-F238E27FC236}">
                <a16:creationId xmlns:a16="http://schemas.microsoft.com/office/drawing/2014/main" id="{502643D4-04A6-4979-902D-0CE56CDD3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267" y="5481018"/>
            <a:ext cx="449563" cy="400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cebook公式アイコン(ロゴ)のダウンロードと使用方法のイメージ">
            <a:extLst>
              <a:ext uri="{FF2B5EF4-FFF2-40B4-BE49-F238E27FC236}">
                <a16:creationId xmlns:a16="http://schemas.microsoft.com/office/drawing/2014/main" id="{9694B243-773F-446F-B615-3537B8A0E8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266" y="5888059"/>
            <a:ext cx="449563" cy="449563"/>
          </a:xfrm>
          <a:prstGeom prst="rect">
            <a:avLst/>
          </a:prstGeom>
          <a:noFill/>
          <a:extLst>
            <a:ext uri="{909E8E84-426E-40DD-AFC4-6F175D3DCCD1}">
              <a14:hiddenFill xmlns:a14="http://schemas.microsoft.com/office/drawing/2010/main">
                <a:solidFill>
                  <a:srgbClr val="FFFFFF"/>
                </a:solidFill>
              </a14:hiddenFill>
            </a:ext>
          </a:extLst>
        </p:spPr>
      </p:pic>
      <p:pic>
        <p:nvPicPr>
          <p:cNvPr id="2" name="図 1" descr="屋内, テーブル, 天井, 部屋 が含まれている画像&#10;&#10;自動的に生成された説明">
            <a:extLst>
              <a:ext uri="{FF2B5EF4-FFF2-40B4-BE49-F238E27FC236}">
                <a16:creationId xmlns:a16="http://schemas.microsoft.com/office/drawing/2014/main" id="{7AD2E99C-987E-42FB-988C-B1180E679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8586" y="1570719"/>
            <a:ext cx="3120348" cy="1755196"/>
          </a:xfrm>
          <a:prstGeom prst="rect">
            <a:avLst/>
          </a:prstGeom>
        </p:spPr>
      </p:pic>
      <p:pic>
        <p:nvPicPr>
          <p:cNvPr id="4" name="図 3" descr="建物, 屋内, 窓, ホワイト が含まれている画像&#10;&#10;自動的に生成された説明">
            <a:extLst>
              <a:ext uri="{FF2B5EF4-FFF2-40B4-BE49-F238E27FC236}">
                <a16:creationId xmlns:a16="http://schemas.microsoft.com/office/drawing/2014/main" id="{298829B0-A875-48AF-9824-F20ECCB7F4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9907" y="1570719"/>
            <a:ext cx="3120348" cy="1755196"/>
          </a:xfrm>
          <a:prstGeom prst="rect">
            <a:avLst/>
          </a:prstGeom>
        </p:spPr>
      </p:pic>
      <p:sp>
        <p:nvSpPr>
          <p:cNvPr id="14" name="テキスト ボックス 13">
            <a:extLst>
              <a:ext uri="{FF2B5EF4-FFF2-40B4-BE49-F238E27FC236}">
                <a16:creationId xmlns:a16="http://schemas.microsoft.com/office/drawing/2014/main" id="{80C6E775-1376-45F0-B8E9-C514743E166E}"/>
              </a:ext>
            </a:extLst>
          </p:cNvPr>
          <p:cNvSpPr txBox="1"/>
          <p:nvPr/>
        </p:nvSpPr>
        <p:spPr>
          <a:xfrm>
            <a:off x="6399837" y="702777"/>
            <a:ext cx="3719744" cy="584775"/>
          </a:xfrm>
          <a:prstGeom prst="rect">
            <a:avLst/>
          </a:prstGeom>
          <a:noFill/>
        </p:spPr>
        <p:txBody>
          <a:bodyPr wrap="square" rtlCol="0">
            <a:spAutoFit/>
          </a:bodyPr>
          <a:lstStyle/>
          <a:p>
            <a:pPr algn="ctr"/>
            <a:r>
              <a:rPr kumimoji="1" lang="ja-JP" altLang="en-US" sz="3200" b="1" dirty="0"/>
              <a:t>やってきたこと</a:t>
            </a:r>
          </a:p>
        </p:txBody>
      </p:sp>
      <p:pic>
        <p:nvPicPr>
          <p:cNvPr id="7" name="図 6">
            <a:extLst>
              <a:ext uri="{FF2B5EF4-FFF2-40B4-BE49-F238E27FC236}">
                <a16:creationId xmlns:a16="http://schemas.microsoft.com/office/drawing/2014/main" id="{690C53E8-5DDA-4534-9CFC-AB22E2B550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985" y="1050318"/>
            <a:ext cx="3719744" cy="2474838"/>
          </a:xfrm>
          <a:prstGeom prst="rect">
            <a:avLst/>
          </a:prstGeom>
        </p:spPr>
      </p:pic>
      <p:sp>
        <p:nvSpPr>
          <p:cNvPr id="3" name="テキスト ボックス 2">
            <a:extLst>
              <a:ext uri="{FF2B5EF4-FFF2-40B4-BE49-F238E27FC236}">
                <a16:creationId xmlns:a16="http://schemas.microsoft.com/office/drawing/2014/main" id="{6EB61C8A-1570-4B25-9982-B659E7829A89}"/>
              </a:ext>
            </a:extLst>
          </p:cNvPr>
          <p:cNvSpPr txBox="1"/>
          <p:nvPr/>
        </p:nvSpPr>
        <p:spPr>
          <a:xfrm>
            <a:off x="5750625" y="3525156"/>
            <a:ext cx="5740107" cy="323165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latin typeface="游ゴシック Medium" panose="020B0500000000000000" pitchFamily="50" charset="-128"/>
                <a:ea typeface="游ゴシック Medium" panose="020B0500000000000000" pitchFamily="50" charset="-128"/>
              </a:rPr>
              <a:t>東京大学稲見研究室インターン</a:t>
            </a:r>
            <a:endParaRPr kumimoji="1" lang="en-US" altLang="ja-JP" sz="20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lang="ja-JP" altLang="en-US" sz="2000" dirty="0">
                <a:latin typeface="游ゴシック Medium" panose="020B0500000000000000" pitchFamily="50" charset="-128"/>
                <a:ea typeface="游ゴシック Medium" panose="020B0500000000000000" pitchFamily="50" charset="-128"/>
              </a:rPr>
              <a:t>大阪大学前田研究室アルバイト</a:t>
            </a:r>
            <a:endParaRPr kumimoji="1" lang="en-US" altLang="ja-JP" sz="20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kumimoji="1" lang="ja-JP" altLang="en-US" sz="2000" dirty="0">
                <a:latin typeface="游ゴシック Medium" panose="020B0500000000000000" pitchFamily="50" charset="-128"/>
                <a:ea typeface="游ゴシック Medium" panose="020B0500000000000000" pitchFamily="50" charset="-128"/>
              </a:rPr>
              <a:t>神経回路学会</a:t>
            </a:r>
            <a:r>
              <a:rPr kumimoji="1" lang="en-US" altLang="ja-JP" sz="2000" dirty="0">
                <a:latin typeface="游ゴシック Medium" panose="020B0500000000000000" pitchFamily="50" charset="-128"/>
                <a:ea typeface="游ゴシック Medium" panose="020B0500000000000000" pitchFamily="50" charset="-128"/>
              </a:rPr>
              <a:t>ASCONE2018</a:t>
            </a:r>
            <a:r>
              <a:rPr lang="ja-JP" altLang="en-US" sz="2000" dirty="0">
                <a:latin typeface="游ゴシック Medium" panose="020B0500000000000000" pitchFamily="50" charset="-128"/>
                <a:ea typeface="游ゴシック Medium" panose="020B0500000000000000" pitchFamily="50" charset="-128"/>
              </a:rPr>
              <a:t>選抜</a:t>
            </a:r>
            <a:endParaRPr lang="en-US" altLang="ja-JP" sz="20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kumimoji="1" lang="ja-JP" altLang="en-US" sz="2000" dirty="0">
                <a:latin typeface="游ゴシック Medium" panose="020B0500000000000000" pitchFamily="50" charset="-128"/>
                <a:ea typeface="游ゴシック Medium" panose="020B0500000000000000" pitchFamily="50" charset="-128"/>
              </a:rPr>
              <a:t>神経回路学会</a:t>
            </a:r>
            <a:r>
              <a:rPr kumimoji="1" lang="en-US" altLang="ja-JP" sz="2000" dirty="0">
                <a:latin typeface="游ゴシック Medium" panose="020B0500000000000000" pitchFamily="50" charset="-128"/>
                <a:ea typeface="游ゴシック Medium" panose="020B0500000000000000" pitchFamily="50" charset="-128"/>
              </a:rPr>
              <a:t>ASCONE2019</a:t>
            </a:r>
            <a:r>
              <a:rPr kumimoji="1" lang="ja-JP" altLang="en-US" sz="2000" dirty="0">
                <a:latin typeface="游ゴシック Medium" panose="020B0500000000000000" pitchFamily="50" charset="-128"/>
                <a:ea typeface="游ゴシック Medium" panose="020B0500000000000000" pitchFamily="50" charset="-128"/>
              </a:rPr>
              <a:t>選抜</a:t>
            </a:r>
            <a:endParaRPr kumimoji="1" lang="en-US" altLang="ja-JP" sz="20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lang="en-US" altLang="ja-JP" sz="2000" dirty="0" err="1">
                <a:latin typeface="游ゴシック Medium" panose="020B0500000000000000" pitchFamily="50" charset="-128"/>
                <a:ea typeface="游ゴシック Medium" panose="020B0500000000000000" pitchFamily="50" charset="-128"/>
              </a:rPr>
              <a:t>enPiT</a:t>
            </a:r>
            <a:r>
              <a:rPr lang="en-US" altLang="ja-JP" sz="2000" dirty="0">
                <a:latin typeface="游ゴシック Medium" panose="020B0500000000000000" pitchFamily="50" charset="-128"/>
                <a:ea typeface="游ゴシック Medium" panose="020B0500000000000000" pitchFamily="50" charset="-128"/>
              </a:rPr>
              <a:t> </a:t>
            </a:r>
            <a:r>
              <a:rPr lang="en-US" altLang="ja-JP" sz="2000" dirty="0" err="1">
                <a:latin typeface="游ゴシック Medium" panose="020B0500000000000000" pitchFamily="50" charset="-128"/>
                <a:ea typeface="游ゴシック Medium" panose="020B0500000000000000" pitchFamily="50" charset="-128"/>
              </a:rPr>
              <a:t>BizSys</a:t>
            </a:r>
            <a:r>
              <a:rPr lang="ja-JP" altLang="en-US" sz="2000" dirty="0">
                <a:latin typeface="游ゴシック Medium" panose="020B0500000000000000" pitchFamily="50" charset="-128"/>
                <a:ea typeface="游ゴシック Medium" panose="020B0500000000000000" pitchFamily="50" charset="-128"/>
              </a:rPr>
              <a:t>修了</a:t>
            </a:r>
            <a:endParaRPr lang="en-US" altLang="ja-JP" sz="20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kumimoji="1" lang="en-US" altLang="ja-JP" sz="2000" dirty="0" err="1">
                <a:latin typeface="游ゴシック Medium" panose="020B0500000000000000" pitchFamily="50" charset="-128"/>
                <a:ea typeface="游ゴシック Medium" panose="020B0500000000000000" pitchFamily="50" charset="-128"/>
              </a:rPr>
              <a:t>enPiT</a:t>
            </a:r>
            <a:r>
              <a:rPr kumimoji="1" lang="en-US" altLang="ja-JP" sz="2000" dirty="0">
                <a:latin typeface="游ゴシック Medium" panose="020B0500000000000000" pitchFamily="50" charset="-128"/>
                <a:ea typeface="游ゴシック Medium" panose="020B0500000000000000" pitchFamily="50" charset="-128"/>
              </a:rPr>
              <a:t> </a:t>
            </a:r>
            <a:r>
              <a:rPr kumimoji="1" lang="en-US" altLang="ja-JP" sz="2000" dirty="0" err="1">
                <a:latin typeface="游ゴシック Medium" panose="020B0500000000000000" pitchFamily="50" charset="-128"/>
                <a:ea typeface="游ゴシック Medium" panose="020B0500000000000000" pitchFamily="50" charset="-128"/>
              </a:rPr>
              <a:t>Enb</a:t>
            </a:r>
            <a:r>
              <a:rPr kumimoji="1" lang="en-US" altLang="ja-JP" sz="2000" dirty="0">
                <a:latin typeface="游ゴシック Medium" panose="020B0500000000000000" pitchFamily="50" charset="-128"/>
                <a:ea typeface="游ゴシック Medium" panose="020B0500000000000000" pitchFamily="50" charset="-128"/>
              </a:rPr>
              <a:t>	</a:t>
            </a:r>
            <a:r>
              <a:rPr kumimoji="1" lang="ja-JP" altLang="en-US" sz="2000" dirty="0">
                <a:latin typeface="游ゴシック Medium" panose="020B0500000000000000" pitchFamily="50" charset="-128"/>
                <a:ea typeface="游ゴシック Medium" panose="020B0500000000000000" pitchFamily="50" charset="-128"/>
              </a:rPr>
              <a:t>修了</a:t>
            </a:r>
            <a:endParaRPr kumimoji="1" lang="en-US" altLang="ja-JP" sz="20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kumimoji="1" lang="ja-JP" altLang="en-US" sz="2000" dirty="0">
                <a:latin typeface="游ゴシック Medium" panose="020B0500000000000000" pitchFamily="50" charset="-128"/>
                <a:ea typeface="游ゴシック Medium" panose="020B0500000000000000" pitchFamily="50" charset="-128"/>
              </a:rPr>
              <a:t>岩手発超人スポーツプロジェクト</a:t>
            </a:r>
            <a:r>
              <a:rPr kumimoji="1" lang="en-US" altLang="ja-JP" sz="2000" dirty="0">
                <a:latin typeface="游ゴシック Medium" panose="020B0500000000000000" pitchFamily="50" charset="-128"/>
                <a:ea typeface="游ゴシック Medium" panose="020B0500000000000000" pitchFamily="50" charset="-128"/>
              </a:rPr>
              <a:t>2018</a:t>
            </a:r>
          </a:p>
          <a:p>
            <a:pPr marL="285750" indent="-285750">
              <a:buFont typeface="Arial" panose="020B0604020202020204" pitchFamily="34" charset="0"/>
              <a:buChar char="•"/>
            </a:pPr>
            <a:r>
              <a:rPr lang="ja-JP" altLang="en-US" sz="2000" dirty="0">
                <a:latin typeface="游ゴシック Medium" panose="020B0500000000000000" pitchFamily="50" charset="-128"/>
                <a:ea typeface="游ゴシック Medium" panose="020B0500000000000000" pitchFamily="50" charset="-128"/>
              </a:rPr>
              <a:t>岩手発超人スポーツプロジェクト</a:t>
            </a:r>
            <a:r>
              <a:rPr lang="en-US" altLang="ja-JP" sz="2000" dirty="0">
                <a:latin typeface="游ゴシック Medium" panose="020B0500000000000000" pitchFamily="50" charset="-128"/>
                <a:ea typeface="游ゴシック Medium" panose="020B0500000000000000" pitchFamily="50" charset="-128"/>
              </a:rPr>
              <a:t>2019</a:t>
            </a:r>
          </a:p>
          <a:p>
            <a:pPr marL="285750" indent="-285750">
              <a:buFont typeface="Arial" panose="020B0604020202020204" pitchFamily="34" charset="0"/>
              <a:buChar char="•"/>
            </a:pPr>
            <a:r>
              <a:rPr kumimoji="1" lang="ja-JP" altLang="en-US" sz="2000" dirty="0">
                <a:latin typeface="游ゴシック Medium" panose="020B0500000000000000" pitchFamily="50" charset="-128"/>
                <a:ea typeface="游ゴシック Medium" panose="020B0500000000000000" pitchFamily="50" charset="-128"/>
              </a:rPr>
              <a:t>電気学会</a:t>
            </a:r>
            <a:r>
              <a:rPr kumimoji="1" lang="en-US" altLang="ja-JP" sz="2000" dirty="0">
                <a:latin typeface="游ゴシック Medium" panose="020B0500000000000000" pitchFamily="50" charset="-128"/>
                <a:ea typeface="游ゴシック Medium" panose="020B0500000000000000" pitchFamily="50" charset="-128"/>
              </a:rPr>
              <a:t>U21(</a:t>
            </a:r>
            <a:r>
              <a:rPr kumimoji="1" lang="ja-JP" altLang="en-US" sz="2000" dirty="0">
                <a:latin typeface="游ゴシック Medium" panose="020B0500000000000000" pitchFamily="50" charset="-128"/>
                <a:ea typeface="游ゴシック Medium" panose="020B0500000000000000" pitchFamily="50" charset="-128"/>
              </a:rPr>
              <a:t>コロナで中止</a:t>
            </a:r>
            <a:r>
              <a:rPr kumimoji="1" lang="en-US" altLang="ja-JP" sz="2000" dirty="0">
                <a:latin typeface="游ゴシック Medium" panose="020B0500000000000000" pitchFamily="50" charset="-128"/>
                <a:ea typeface="游ゴシック Medium" panose="020B0500000000000000" pitchFamily="50" charset="-128"/>
              </a:rPr>
              <a:t>)</a:t>
            </a:r>
            <a:endParaRPr lang="en-US" altLang="ja-JP" sz="2400" dirty="0">
              <a:solidFill>
                <a:srgbClr val="FF5126"/>
              </a:solidFill>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lang="ja-JP" altLang="en-US" sz="2400" dirty="0">
                <a:latin typeface="游ゴシック Medium" panose="020B0500000000000000" pitchFamily="50" charset="-128"/>
                <a:ea typeface="游ゴシック Medium" panose="020B0500000000000000" pitchFamily="50" charset="-128"/>
              </a:rPr>
              <a:t>株式会社</a:t>
            </a:r>
            <a:r>
              <a:rPr lang="en-US" altLang="ja-JP" sz="2400" dirty="0" err="1">
                <a:latin typeface="游ゴシック Medium" panose="020B0500000000000000" pitchFamily="50" charset="-128"/>
                <a:ea typeface="游ゴシック Medium" panose="020B0500000000000000" pitchFamily="50" charset="-128"/>
              </a:rPr>
              <a:t>Yugudo</a:t>
            </a:r>
            <a:r>
              <a:rPr lang="ja-JP" altLang="en-US" sz="2400" dirty="0">
                <a:latin typeface="游ゴシック Medium" panose="020B0500000000000000" pitchFamily="50" charset="-128"/>
                <a:ea typeface="游ゴシック Medium" panose="020B0500000000000000" pitchFamily="50" charset="-128"/>
              </a:rPr>
              <a:t>アルバイト　←</a:t>
            </a:r>
            <a:r>
              <a:rPr lang="en-US" altLang="ja-JP" sz="2400" dirty="0">
                <a:latin typeface="游ゴシック Medium" panose="020B0500000000000000" pitchFamily="50" charset="-128"/>
                <a:ea typeface="游ゴシック Medium" panose="020B0500000000000000" pitchFamily="50" charset="-128"/>
              </a:rPr>
              <a:t>now</a:t>
            </a:r>
            <a:endParaRPr kumimoji="1" lang="ja-JP" altLang="en-US" sz="2400" dirty="0">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935510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A359386-C679-4391-A2B2-079184CF552C}"/>
              </a:ext>
            </a:extLst>
          </p:cNvPr>
          <p:cNvSpPr/>
          <p:nvPr/>
        </p:nvSpPr>
        <p:spPr>
          <a:xfrm>
            <a:off x="1" y="-21960"/>
            <a:ext cx="12191999" cy="1325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6" name="フローチャート: 結合子 5">
            <a:extLst>
              <a:ext uri="{FF2B5EF4-FFF2-40B4-BE49-F238E27FC236}">
                <a16:creationId xmlns:a16="http://schemas.microsoft.com/office/drawing/2014/main" id="{C5148339-762E-4B82-9BAC-AA08B2AA952F}"/>
              </a:ext>
            </a:extLst>
          </p:cNvPr>
          <p:cNvSpPr/>
          <p:nvPr/>
        </p:nvSpPr>
        <p:spPr>
          <a:xfrm>
            <a:off x="2746207" y="194550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5041D464-C407-4024-86AE-97E2D7B9749A}"/>
              </a:ext>
            </a:extLst>
          </p:cNvPr>
          <p:cNvSpPr/>
          <p:nvPr/>
        </p:nvSpPr>
        <p:spPr>
          <a:xfrm>
            <a:off x="2746207" y="2901576"/>
            <a:ext cx="360000" cy="360000"/>
          </a:xfrm>
          <a:prstGeom prst="flowChartConnector">
            <a:avLst/>
          </a:prstGeom>
          <a:solidFill>
            <a:srgbClr val="4472C4"/>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フローチャート: 結合子 22">
            <a:extLst>
              <a:ext uri="{FF2B5EF4-FFF2-40B4-BE49-F238E27FC236}">
                <a16:creationId xmlns:a16="http://schemas.microsoft.com/office/drawing/2014/main" id="{B3AC50F9-32A4-4749-85C4-CB2F56EEFDAE}"/>
              </a:ext>
            </a:extLst>
          </p:cNvPr>
          <p:cNvSpPr/>
          <p:nvPr/>
        </p:nvSpPr>
        <p:spPr>
          <a:xfrm>
            <a:off x="2746207" y="385764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フローチャート: 結合子 23">
            <a:extLst>
              <a:ext uri="{FF2B5EF4-FFF2-40B4-BE49-F238E27FC236}">
                <a16:creationId xmlns:a16="http://schemas.microsoft.com/office/drawing/2014/main" id="{4B8BC1FA-A121-4CB3-A876-1A47B8D461E1}"/>
              </a:ext>
            </a:extLst>
          </p:cNvPr>
          <p:cNvSpPr/>
          <p:nvPr/>
        </p:nvSpPr>
        <p:spPr>
          <a:xfrm>
            <a:off x="2746207" y="4809276"/>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フローチャート: 結合子 24">
            <a:extLst>
              <a:ext uri="{FF2B5EF4-FFF2-40B4-BE49-F238E27FC236}">
                <a16:creationId xmlns:a16="http://schemas.microsoft.com/office/drawing/2014/main" id="{5074840D-CEA4-40FD-8720-4ED8CF7F49FA}"/>
              </a:ext>
            </a:extLst>
          </p:cNvPr>
          <p:cNvSpPr/>
          <p:nvPr/>
        </p:nvSpPr>
        <p:spPr>
          <a:xfrm>
            <a:off x="2746207" y="5772473"/>
            <a:ext cx="360000" cy="360000"/>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B6C5E3D9-18D3-4A2E-BB14-61E9D5E5C5C8}"/>
              </a:ext>
            </a:extLst>
          </p:cNvPr>
          <p:cNvSpPr txBox="1"/>
          <p:nvPr/>
        </p:nvSpPr>
        <p:spPr>
          <a:xfrm>
            <a:off x="3408671" y="2759754"/>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solidFill>
            <a:srgbClr val="FFC000"/>
          </a:solidFill>
          <a:ln w="28575">
            <a:solidFill>
              <a:schemeClr val="accent1"/>
            </a:solidFill>
          </a:ln>
        </p:spPr>
        <p:txBody>
          <a:bodyPr wrap="square" rtlCol="0">
            <a:spAutoFit/>
          </a:bodyPr>
          <a:lstStyle/>
          <a:p>
            <a:pPr algn="ctr"/>
            <a:r>
              <a:rPr kumimoji="1" lang="ja-JP" altLang="en-US" sz="3600" b="1" dirty="0">
                <a:latin typeface="+mn-ea"/>
              </a:rPr>
              <a:t>大学概要</a:t>
            </a:r>
          </a:p>
        </p:txBody>
      </p:sp>
      <p:sp>
        <p:nvSpPr>
          <p:cNvPr id="14" name="テキスト ボックス 13">
            <a:extLst>
              <a:ext uri="{FF2B5EF4-FFF2-40B4-BE49-F238E27FC236}">
                <a16:creationId xmlns:a16="http://schemas.microsoft.com/office/drawing/2014/main" id="{3BFB3816-F24E-43AC-87EF-74D2521063AC}"/>
              </a:ext>
            </a:extLst>
          </p:cNvPr>
          <p:cNvSpPr txBox="1"/>
          <p:nvPr/>
        </p:nvSpPr>
        <p:spPr>
          <a:xfrm>
            <a:off x="3408671" y="3714482"/>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編入の動機</a:t>
            </a:r>
          </a:p>
        </p:txBody>
      </p:sp>
      <p:sp>
        <p:nvSpPr>
          <p:cNvPr id="15" name="テキスト ボックス 14">
            <a:extLst>
              <a:ext uri="{FF2B5EF4-FFF2-40B4-BE49-F238E27FC236}">
                <a16:creationId xmlns:a16="http://schemas.microsoft.com/office/drawing/2014/main" id="{0DD96F21-F356-4066-97B1-343242A6BD89}"/>
              </a:ext>
            </a:extLst>
          </p:cNvPr>
          <p:cNvSpPr txBox="1"/>
          <p:nvPr/>
        </p:nvSpPr>
        <p:spPr>
          <a:xfrm>
            <a:off x="3408671" y="4666110"/>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編入してみて</a:t>
            </a:r>
            <a:endParaRPr kumimoji="1" lang="en-US" altLang="ja-JP" sz="3600" dirty="0">
              <a:latin typeface="+mn-ea"/>
            </a:endParaRPr>
          </a:p>
        </p:txBody>
      </p:sp>
      <p:sp>
        <p:nvSpPr>
          <p:cNvPr id="19" name="テキスト ボックス 18">
            <a:extLst>
              <a:ext uri="{FF2B5EF4-FFF2-40B4-BE49-F238E27FC236}">
                <a16:creationId xmlns:a16="http://schemas.microsoft.com/office/drawing/2014/main" id="{EAE85900-2E0C-4C5E-8127-C0E3A4FF45CA}"/>
              </a:ext>
            </a:extLst>
          </p:cNvPr>
          <p:cNvSpPr txBox="1"/>
          <p:nvPr/>
        </p:nvSpPr>
        <p:spPr>
          <a:xfrm>
            <a:off x="3408670" y="1805026"/>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初めに</a:t>
            </a:r>
            <a:endParaRPr kumimoji="1" lang="en-US" altLang="ja-JP" sz="3600" dirty="0">
              <a:latin typeface="+mn-ea"/>
            </a:endParaRPr>
          </a:p>
        </p:txBody>
      </p:sp>
      <p:sp>
        <p:nvSpPr>
          <p:cNvPr id="21" name="テキスト ボックス 20">
            <a:extLst>
              <a:ext uri="{FF2B5EF4-FFF2-40B4-BE49-F238E27FC236}">
                <a16:creationId xmlns:a16="http://schemas.microsoft.com/office/drawing/2014/main" id="{1A77FB23-964A-459F-8A69-13E4DF4CE113}"/>
              </a:ext>
            </a:extLst>
          </p:cNvPr>
          <p:cNvSpPr txBox="1"/>
          <p:nvPr/>
        </p:nvSpPr>
        <p:spPr>
          <a:xfrm>
            <a:off x="3408669" y="5617738"/>
            <a:ext cx="6047749" cy="646331"/>
          </a:xfrm>
          <a:custGeom>
            <a:avLst/>
            <a:gdLst>
              <a:gd name="connsiteX0" fmla="*/ 0 w 5730240"/>
              <a:gd name="connsiteY0" fmla="*/ 0 h 646331"/>
              <a:gd name="connsiteX1" fmla="*/ 955040 w 5730240"/>
              <a:gd name="connsiteY1" fmla="*/ 0 h 646331"/>
              <a:gd name="connsiteX2" fmla="*/ 955040 w 5730240"/>
              <a:gd name="connsiteY2" fmla="*/ 0 h 646331"/>
              <a:gd name="connsiteX3" fmla="*/ 2387600 w 5730240"/>
              <a:gd name="connsiteY3" fmla="*/ 0 h 646331"/>
              <a:gd name="connsiteX4" fmla="*/ 5730240 w 5730240"/>
              <a:gd name="connsiteY4" fmla="*/ 0 h 646331"/>
              <a:gd name="connsiteX5" fmla="*/ 5730240 w 5730240"/>
              <a:gd name="connsiteY5" fmla="*/ 377026 h 646331"/>
              <a:gd name="connsiteX6" fmla="*/ 5730240 w 5730240"/>
              <a:gd name="connsiteY6" fmla="*/ 377026 h 646331"/>
              <a:gd name="connsiteX7" fmla="*/ 5730240 w 5730240"/>
              <a:gd name="connsiteY7" fmla="*/ 538609 h 646331"/>
              <a:gd name="connsiteX8" fmla="*/ 5730240 w 5730240"/>
              <a:gd name="connsiteY8" fmla="*/ 646331 h 646331"/>
              <a:gd name="connsiteX9" fmla="*/ 2387600 w 5730240"/>
              <a:gd name="connsiteY9" fmla="*/ 646331 h 646331"/>
              <a:gd name="connsiteX10" fmla="*/ 955040 w 5730240"/>
              <a:gd name="connsiteY10" fmla="*/ 646331 h 646331"/>
              <a:gd name="connsiteX11" fmla="*/ 955040 w 5730240"/>
              <a:gd name="connsiteY11" fmla="*/ 646331 h 646331"/>
              <a:gd name="connsiteX12" fmla="*/ 0 w 5730240"/>
              <a:gd name="connsiteY12" fmla="*/ 646331 h 646331"/>
              <a:gd name="connsiteX13" fmla="*/ 0 w 5730240"/>
              <a:gd name="connsiteY13" fmla="*/ 538609 h 646331"/>
              <a:gd name="connsiteX14" fmla="*/ -294649 w 5730240"/>
              <a:gd name="connsiteY14" fmla="*/ 422319 h 646331"/>
              <a:gd name="connsiteX15" fmla="*/ 0 w 5730240"/>
              <a:gd name="connsiteY15" fmla="*/ 377026 h 646331"/>
              <a:gd name="connsiteX16" fmla="*/ 0 w 5730240"/>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538609 h 646331"/>
              <a:gd name="connsiteX14" fmla="*/ 0 w 6024889"/>
              <a:gd name="connsiteY14" fmla="*/ 422319 h 646331"/>
              <a:gd name="connsiteX15" fmla="*/ 279409 w 6024889"/>
              <a:gd name="connsiteY15" fmla="*/ 163666 h 646331"/>
              <a:gd name="connsiteX16" fmla="*/ 294649 w 6024889"/>
              <a:gd name="connsiteY16" fmla="*/ 0 h 646331"/>
              <a:gd name="connsiteX0" fmla="*/ 294649 w 6024889"/>
              <a:gd name="connsiteY0" fmla="*/ 0 h 646331"/>
              <a:gd name="connsiteX1" fmla="*/ 1249689 w 6024889"/>
              <a:gd name="connsiteY1" fmla="*/ 0 h 646331"/>
              <a:gd name="connsiteX2" fmla="*/ 1249689 w 6024889"/>
              <a:gd name="connsiteY2" fmla="*/ 0 h 646331"/>
              <a:gd name="connsiteX3" fmla="*/ 2682249 w 6024889"/>
              <a:gd name="connsiteY3" fmla="*/ 0 h 646331"/>
              <a:gd name="connsiteX4" fmla="*/ 6024889 w 6024889"/>
              <a:gd name="connsiteY4" fmla="*/ 0 h 646331"/>
              <a:gd name="connsiteX5" fmla="*/ 6024889 w 6024889"/>
              <a:gd name="connsiteY5" fmla="*/ 377026 h 646331"/>
              <a:gd name="connsiteX6" fmla="*/ 6024889 w 6024889"/>
              <a:gd name="connsiteY6" fmla="*/ 377026 h 646331"/>
              <a:gd name="connsiteX7" fmla="*/ 6024889 w 6024889"/>
              <a:gd name="connsiteY7" fmla="*/ 538609 h 646331"/>
              <a:gd name="connsiteX8" fmla="*/ 6024889 w 6024889"/>
              <a:gd name="connsiteY8" fmla="*/ 646331 h 646331"/>
              <a:gd name="connsiteX9" fmla="*/ 2682249 w 6024889"/>
              <a:gd name="connsiteY9" fmla="*/ 646331 h 646331"/>
              <a:gd name="connsiteX10" fmla="*/ 1249689 w 6024889"/>
              <a:gd name="connsiteY10" fmla="*/ 646331 h 646331"/>
              <a:gd name="connsiteX11" fmla="*/ 1249689 w 6024889"/>
              <a:gd name="connsiteY11" fmla="*/ 646331 h 646331"/>
              <a:gd name="connsiteX12" fmla="*/ 294649 w 6024889"/>
              <a:gd name="connsiteY12" fmla="*/ 646331 h 646331"/>
              <a:gd name="connsiteX13" fmla="*/ 294649 w 6024889"/>
              <a:gd name="connsiteY13" fmla="*/ 386209 h 646331"/>
              <a:gd name="connsiteX14" fmla="*/ 0 w 6024889"/>
              <a:gd name="connsiteY14" fmla="*/ 422319 h 646331"/>
              <a:gd name="connsiteX15" fmla="*/ 279409 w 6024889"/>
              <a:gd name="connsiteY15" fmla="*/ 163666 h 646331"/>
              <a:gd name="connsiteX16" fmla="*/ 294649 w 6024889"/>
              <a:gd name="connsiteY16" fmla="*/ 0 h 646331"/>
              <a:gd name="connsiteX0" fmla="*/ 317509 w 6047749"/>
              <a:gd name="connsiteY0" fmla="*/ 0 h 646331"/>
              <a:gd name="connsiteX1" fmla="*/ 1272549 w 6047749"/>
              <a:gd name="connsiteY1" fmla="*/ 0 h 646331"/>
              <a:gd name="connsiteX2" fmla="*/ 1272549 w 6047749"/>
              <a:gd name="connsiteY2" fmla="*/ 0 h 646331"/>
              <a:gd name="connsiteX3" fmla="*/ 2705109 w 6047749"/>
              <a:gd name="connsiteY3" fmla="*/ 0 h 646331"/>
              <a:gd name="connsiteX4" fmla="*/ 6047749 w 6047749"/>
              <a:gd name="connsiteY4" fmla="*/ 0 h 646331"/>
              <a:gd name="connsiteX5" fmla="*/ 6047749 w 6047749"/>
              <a:gd name="connsiteY5" fmla="*/ 377026 h 646331"/>
              <a:gd name="connsiteX6" fmla="*/ 6047749 w 6047749"/>
              <a:gd name="connsiteY6" fmla="*/ 377026 h 646331"/>
              <a:gd name="connsiteX7" fmla="*/ 6047749 w 6047749"/>
              <a:gd name="connsiteY7" fmla="*/ 538609 h 646331"/>
              <a:gd name="connsiteX8" fmla="*/ 6047749 w 6047749"/>
              <a:gd name="connsiteY8" fmla="*/ 646331 h 646331"/>
              <a:gd name="connsiteX9" fmla="*/ 2705109 w 6047749"/>
              <a:gd name="connsiteY9" fmla="*/ 646331 h 646331"/>
              <a:gd name="connsiteX10" fmla="*/ 1272549 w 6047749"/>
              <a:gd name="connsiteY10" fmla="*/ 646331 h 646331"/>
              <a:gd name="connsiteX11" fmla="*/ 1272549 w 6047749"/>
              <a:gd name="connsiteY11" fmla="*/ 646331 h 646331"/>
              <a:gd name="connsiteX12" fmla="*/ 317509 w 6047749"/>
              <a:gd name="connsiteY12" fmla="*/ 646331 h 646331"/>
              <a:gd name="connsiteX13" fmla="*/ 317509 w 6047749"/>
              <a:gd name="connsiteY13" fmla="*/ 386209 h 646331"/>
              <a:gd name="connsiteX14" fmla="*/ 0 w 6047749"/>
              <a:gd name="connsiteY14" fmla="*/ 277539 h 646331"/>
              <a:gd name="connsiteX15" fmla="*/ 302269 w 6047749"/>
              <a:gd name="connsiteY15" fmla="*/ 163666 h 646331"/>
              <a:gd name="connsiteX16" fmla="*/ 317509 w 6047749"/>
              <a:gd name="connsiteY16"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7749" h="646331">
                <a:moveTo>
                  <a:pt x="317509" y="0"/>
                </a:moveTo>
                <a:lnTo>
                  <a:pt x="1272549" y="0"/>
                </a:lnTo>
                <a:lnTo>
                  <a:pt x="1272549" y="0"/>
                </a:lnTo>
                <a:lnTo>
                  <a:pt x="2705109" y="0"/>
                </a:lnTo>
                <a:lnTo>
                  <a:pt x="6047749" y="0"/>
                </a:lnTo>
                <a:lnTo>
                  <a:pt x="6047749" y="377026"/>
                </a:lnTo>
                <a:lnTo>
                  <a:pt x="6047749" y="377026"/>
                </a:lnTo>
                <a:lnTo>
                  <a:pt x="6047749" y="538609"/>
                </a:lnTo>
                <a:lnTo>
                  <a:pt x="6047749" y="646331"/>
                </a:lnTo>
                <a:lnTo>
                  <a:pt x="2705109" y="646331"/>
                </a:lnTo>
                <a:lnTo>
                  <a:pt x="1272549" y="646331"/>
                </a:lnTo>
                <a:lnTo>
                  <a:pt x="1272549" y="646331"/>
                </a:lnTo>
                <a:lnTo>
                  <a:pt x="317509" y="646331"/>
                </a:lnTo>
                <a:lnTo>
                  <a:pt x="317509" y="386209"/>
                </a:lnTo>
                <a:lnTo>
                  <a:pt x="0" y="277539"/>
                </a:lnTo>
                <a:lnTo>
                  <a:pt x="302269" y="163666"/>
                </a:lnTo>
                <a:lnTo>
                  <a:pt x="317509" y="0"/>
                </a:lnTo>
                <a:close/>
              </a:path>
            </a:pathLst>
          </a:custGeom>
          <a:noFill/>
          <a:ln w="28575">
            <a:solidFill>
              <a:schemeClr val="accent1"/>
            </a:solidFill>
          </a:ln>
        </p:spPr>
        <p:txBody>
          <a:bodyPr wrap="square" rtlCol="0">
            <a:spAutoFit/>
          </a:bodyPr>
          <a:lstStyle/>
          <a:p>
            <a:pPr algn="ctr"/>
            <a:r>
              <a:rPr kumimoji="1" lang="ja-JP" altLang="en-US" sz="3600" dirty="0">
                <a:latin typeface="+mn-ea"/>
              </a:rPr>
              <a:t>進路決定にあたり</a:t>
            </a:r>
            <a:endParaRPr kumimoji="1" lang="en-US" altLang="ja-JP" sz="3600" dirty="0">
              <a:latin typeface="+mn-ea"/>
            </a:endParaRPr>
          </a:p>
        </p:txBody>
      </p:sp>
      <p:cxnSp>
        <p:nvCxnSpPr>
          <p:cNvPr id="8" name="直線コネクタ 7">
            <a:extLst>
              <a:ext uri="{FF2B5EF4-FFF2-40B4-BE49-F238E27FC236}">
                <a16:creationId xmlns:a16="http://schemas.microsoft.com/office/drawing/2014/main" id="{0304A6F2-917C-4713-BDF8-77810967133F}"/>
              </a:ext>
            </a:extLst>
          </p:cNvPr>
          <p:cNvCxnSpPr>
            <a:stCxn id="6" idx="4"/>
            <a:endCxn id="20" idx="0"/>
          </p:cNvCxnSpPr>
          <p:nvPr/>
        </p:nvCxnSpPr>
        <p:spPr>
          <a:xfrm>
            <a:off x="2926207" y="230550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D7730C7-E8C8-4A67-984B-127BE0C0C814}"/>
              </a:ext>
            </a:extLst>
          </p:cNvPr>
          <p:cNvCxnSpPr>
            <a:cxnSpLocks/>
            <a:stCxn id="20" idx="4"/>
            <a:endCxn id="23" idx="0"/>
          </p:cNvCxnSpPr>
          <p:nvPr/>
        </p:nvCxnSpPr>
        <p:spPr>
          <a:xfrm>
            <a:off x="2926207" y="3261576"/>
            <a:ext cx="0" cy="59607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8D7E029-7BB4-46DF-8F82-A8EE6D1B5B14}"/>
              </a:ext>
            </a:extLst>
          </p:cNvPr>
          <p:cNvCxnSpPr>
            <a:cxnSpLocks/>
            <a:stCxn id="23" idx="4"/>
            <a:endCxn id="24" idx="0"/>
          </p:cNvCxnSpPr>
          <p:nvPr/>
        </p:nvCxnSpPr>
        <p:spPr>
          <a:xfrm>
            <a:off x="2926207" y="4217646"/>
            <a:ext cx="0" cy="59163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B922EAD4-F48A-4CE9-A6C1-EDF82D3AA47C}"/>
              </a:ext>
            </a:extLst>
          </p:cNvPr>
          <p:cNvCxnSpPr>
            <a:cxnSpLocks/>
            <a:stCxn id="24" idx="4"/>
            <a:endCxn id="25" idx="0"/>
          </p:cNvCxnSpPr>
          <p:nvPr/>
        </p:nvCxnSpPr>
        <p:spPr>
          <a:xfrm>
            <a:off x="2926207" y="5169276"/>
            <a:ext cx="0" cy="603197"/>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03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3EE496D-1AB3-42BC-BB06-71C451C4AEAF}"/>
              </a:ext>
            </a:extLst>
          </p:cNvPr>
          <p:cNvSpPr/>
          <p:nvPr/>
        </p:nvSpPr>
        <p:spPr>
          <a:xfrm>
            <a:off x="0" y="1727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タイトル 1">
            <a:extLst>
              <a:ext uri="{FF2B5EF4-FFF2-40B4-BE49-F238E27FC236}">
                <a16:creationId xmlns:a16="http://schemas.microsoft.com/office/drawing/2014/main" id="{02698EA1-A355-4E64-8D8F-86F3FB73D769}"/>
              </a:ext>
            </a:extLst>
          </p:cNvPr>
          <p:cNvSpPr>
            <a:spLocks noGrp="1"/>
          </p:cNvSpPr>
          <p:nvPr>
            <p:ph type="title"/>
          </p:nvPr>
        </p:nvSpPr>
        <p:spPr>
          <a:xfrm>
            <a:off x="402166" y="0"/>
            <a:ext cx="4417482" cy="1340519"/>
          </a:xfrm>
        </p:spPr>
        <p:txBody>
          <a:bodyPr/>
          <a:lstStyle/>
          <a:p>
            <a:pPr>
              <a:spcBef>
                <a:spcPts val="1200"/>
              </a:spcBef>
              <a:spcAft>
                <a:spcPts val="1200"/>
              </a:spcAft>
            </a:pPr>
            <a:r>
              <a:rPr kumimoji="1" lang="ja-JP" altLang="en-US" b="1" dirty="0">
                <a:solidFill>
                  <a:schemeClr val="bg1"/>
                </a:solidFill>
                <a:latin typeface="+mj-ea"/>
              </a:rPr>
              <a:t>大学概要 </a:t>
            </a:r>
            <a:r>
              <a:rPr lang="ja-JP" altLang="en-US" b="1" dirty="0">
                <a:solidFill>
                  <a:schemeClr val="bg1"/>
                </a:solidFill>
                <a:latin typeface="+mj-ea"/>
              </a:rPr>
              <a:t>①</a:t>
            </a:r>
            <a:r>
              <a:rPr kumimoji="1" lang="ja-JP" altLang="en-US" b="1" dirty="0">
                <a:solidFill>
                  <a:schemeClr val="bg1"/>
                </a:solidFill>
                <a:latin typeface="+mj-ea"/>
              </a:rPr>
              <a:t> </a:t>
            </a:r>
          </a:p>
        </p:txBody>
      </p:sp>
      <p:sp>
        <p:nvSpPr>
          <p:cNvPr id="3" name="コンテンツ プレースホルダー 2">
            <a:extLst>
              <a:ext uri="{FF2B5EF4-FFF2-40B4-BE49-F238E27FC236}">
                <a16:creationId xmlns:a16="http://schemas.microsoft.com/office/drawing/2014/main" id="{C664BE5E-DC38-4027-99E8-0B1EB0202FFD}"/>
              </a:ext>
            </a:extLst>
          </p:cNvPr>
          <p:cNvSpPr>
            <a:spLocks noGrp="1"/>
          </p:cNvSpPr>
          <p:nvPr>
            <p:ph idx="1"/>
          </p:nvPr>
        </p:nvSpPr>
        <p:spPr>
          <a:xfrm>
            <a:off x="1219985" y="1772389"/>
            <a:ext cx="10515600" cy="2175669"/>
          </a:xfrm>
        </p:spPr>
        <p:txBody>
          <a:bodyPr>
            <a:normAutofit/>
          </a:bodyPr>
          <a:lstStyle/>
          <a:p>
            <a:pPr marL="0" indent="0">
              <a:buNone/>
            </a:pPr>
            <a:r>
              <a:rPr kumimoji="1" lang="ja-JP" altLang="en-US" sz="3600" dirty="0">
                <a:latin typeface="游ゴシック Medium" panose="020B0500000000000000" pitchFamily="50" charset="-128"/>
                <a:ea typeface="游ゴシック Medium" panose="020B0500000000000000" pitchFamily="50" charset="-128"/>
              </a:rPr>
              <a:t>東京都調布市にある理系単科大学</a:t>
            </a:r>
            <a:endParaRPr kumimoji="1" lang="en-US" altLang="ja-JP" sz="3600" dirty="0">
              <a:latin typeface="游ゴシック Medium" panose="020B0500000000000000" pitchFamily="50" charset="-128"/>
              <a:ea typeface="游ゴシック Medium" panose="020B0500000000000000" pitchFamily="50" charset="-128"/>
            </a:endParaRPr>
          </a:p>
          <a:p>
            <a:pPr marL="0" indent="0">
              <a:buNone/>
            </a:pPr>
            <a:r>
              <a:rPr kumimoji="1" lang="ja-JP" altLang="en-US" sz="3600" dirty="0">
                <a:latin typeface="游ゴシック Medium" panose="020B0500000000000000" pitchFamily="50" charset="-128"/>
                <a:ea typeface="游ゴシック Medium" panose="020B0500000000000000" pitchFamily="50" charset="-128"/>
              </a:rPr>
              <a:t>新宿から京王線で約</a:t>
            </a:r>
            <a:r>
              <a:rPr kumimoji="1" lang="en-US" altLang="ja-JP" sz="3600" dirty="0">
                <a:latin typeface="游ゴシック Medium" panose="020B0500000000000000" pitchFamily="50" charset="-128"/>
                <a:ea typeface="游ゴシック Medium" panose="020B0500000000000000" pitchFamily="50" charset="-128"/>
              </a:rPr>
              <a:t>20</a:t>
            </a:r>
            <a:r>
              <a:rPr kumimoji="1" lang="ja-JP" altLang="en-US" sz="3600" dirty="0">
                <a:latin typeface="游ゴシック Medium" panose="020B0500000000000000" pitchFamily="50" charset="-128"/>
                <a:ea typeface="游ゴシック Medium" panose="020B0500000000000000" pitchFamily="50" charset="-128"/>
              </a:rPr>
              <a:t>分</a:t>
            </a:r>
            <a:endParaRPr kumimoji="1" lang="en-US" altLang="ja-JP" sz="3600" dirty="0">
              <a:latin typeface="游ゴシック Medium" panose="020B0500000000000000" pitchFamily="50" charset="-128"/>
              <a:ea typeface="游ゴシック Medium" panose="020B0500000000000000" pitchFamily="50" charset="-128"/>
            </a:endParaRPr>
          </a:p>
          <a:p>
            <a:pPr marL="0" indent="0">
              <a:buNone/>
            </a:pPr>
            <a:r>
              <a:rPr lang="ja-JP" altLang="en-US" sz="3600" dirty="0">
                <a:latin typeface="游ゴシック Medium" panose="020B0500000000000000" pitchFamily="50" charset="-128"/>
                <a:ea typeface="游ゴシック Medium" panose="020B0500000000000000" pitchFamily="50" charset="-128"/>
              </a:rPr>
              <a:t>男女比 </a:t>
            </a:r>
            <a:r>
              <a:rPr lang="en-US" altLang="ja-JP" sz="3600" dirty="0">
                <a:latin typeface="游ゴシック Medium" panose="020B0500000000000000" pitchFamily="50" charset="-128"/>
                <a:ea typeface="游ゴシック Medium" panose="020B0500000000000000" pitchFamily="50" charset="-128"/>
              </a:rPr>
              <a:t>9:1</a:t>
            </a:r>
            <a:endParaRPr kumimoji="1" lang="ja-JP" altLang="en-US" sz="3600" dirty="0">
              <a:latin typeface="游ゴシック Medium" panose="020B0500000000000000" pitchFamily="50" charset="-128"/>
              <a:ea typeface="游ゴシック Medium" panose="020B0500000000000000" pitchFamily="50" charset="-128"/>
            </a:endParaRPr>
          </a:p>
        </p:txBody>
      </p:sp>
      <p:pic>
        <p:nvPicPr>
          <p:cNvPr id="12" name="図 11">
            <a:extLst>
              <a:ext uri="{FF2B5EF4-FFF2-40B4-BE49-F238E27FC236}">
                <a16:creationId xmlns:a16="http://schemas.microsoft.com/office/drawing/2014/main" id="{5FC3484D-87CF-4AC9-825A-D96120A70196}"/>
              </a:ext>
            </a:extLst>
          </p:cNvPr>
          <p:cNvPicPr>
            <a:picLocks noChangeAspect="1"/>
          </p:cNvPicPr>
          <p:nvPr/>
        </p:nvPicPr>
        <p:blipFill>
          <a:blip r:embed="rId3"/>
          <a:stretch>
            <a:fillRect/>
          </a:stretch>
        </p:blipFill>
        <p:spPr>
          <a:xfrm>
            <a:off x="6936507" y="3665323"/>
            <a:ext cx="4218540" cy="2372929"/>
          </a:xfrm>
          <a:prstGeom prst="roundRect">
            <a:avLst>
              <a:gd name="adj" fmla="val 0"/>
            </a:avLst>
          </a:prstGeom>
          <a:ln w="38100">
            <a:noFill/>
          </a:ln>
          <a:effectLst>
            <a:innerShdw blurRad="57150" dist="38100" dir="14460000">
              <a:srgbClr val="000000">
                <a:alpha val="70000"/>
              </a:srgbClr>
            </a:innerShdw>
          </a:effectLst>
        </p:spPr>
      </p:pic>
      <p:pic>
        <p:nvPicPr>
          <p:cNvPr id="13" name="コンテンツ プレースホルダー 3">
            <a:extLst>
              <a:ext uri="{FF2B5EF4-FFF2-40B4-BE49-F238E27FC236}">
                <a16:creationId xmlns:a16="http://schemas.microsoft.com/office/drawing/2014/main" id="{01F5A119-4D7B-47BB-8D05-64F43AAFA8FA}"/>
              </a:ext>
            </a:extLst>
          </p:cNvPr>
          <p:cNvPicPr>
            <a:picLocks noChangeAspect="1"/>
          </p:cNvPicPr>
          <p:nvPr/>
        </p:nvPicPr>
        <p:blipFill>
          <a:blip r:embed="rId4"/>
          <a:stretch>
            <a:fillRect/>
          </a:stretch>
        </p:blipFill>
        <p:spPr>
          <a:xfrm>
            <a:off x="2955496" y="4259580"/>
            <a:ext cx="2718466" cy="1603813"/>
          </a:xfrm>
          <a:prstGeom prst="roundRect">
            <a:avLst>
              <a:gd name="adj" fmla="val 4380"/>
            </a:avLst>
          </a:prstGeom>
          <a:ln w="38100">
            <a:noFill/>
          </a:ln>
          <a:effectLst>
            <a:innerShdw blurRad="57150" dist="38100" dir="14460000">
              <a:srgbClr val="000000">
                <a:alpha val="70000"/>
              </a:srgbClr>
            </a:innerShdw>
          </a:effectLst>
        </p:spPr>
      </p:pic>
      <p:pic>
        <p:nvPicPr>
          <p:cNvPr id="14" name="図 13">
            <a:extLst>
              <a:ext uri="{FF2B5EF4-FFF2-40B4-BE49-F238E27FC236}">
                <a16:creationId xmlns:a16="http://schemas.microsoft.com/office/drawing/2014/main" id="{493A3127-2400-4C69-AE6E-554FA95C210D}"/>
              </a:ext>
            </a:extLst>
          </p:cNvPr>
          <p:cNvPicPr>
            <a:picLocks noChangeAspect="1"/>
          </p:cNvPicPr>
          <p:nvPr/>
        </p:nvPicPr>
        <p:blipFill rotWithShape="1">
          <a:blip r:embed="rId5"/>
          <a:srcRect t="5217" b="11690"/>
          <a:stretch/>
        </p:blipFill>
        <p:spPr>
          <a:xfrm>
            <a:off x="1219985" y="3665323"/>
            <a:ext cx="1600906" cy="2372929"/>
          </a:xfrm>
          <a:prstGeom prst="roundRect">
            <a:avLst>
              <a:gd name="adj" fmla="val 4380"/>
            </a:avLst>
          </a:prstGeom>
          <a:ln w="38100">
            <a:noFill/>
          </a:ln>
          <a:effectLst>
            <a:innerShdw blurRad="57150" dist="38100" dir="14460000">
              <a:srgbClr val="000000">
                <a:alpha val="70000"/>
              </a:srgbClr>
            </a:innerShdw>
          </a:effectLst>
        </p:spPr>
      </p:pic>
      <p:sp>
        <p:nvSpPr>
          <p:cNvPr id="15" name="テキスト ボックス 14">
            <a:extLst>
              <a:ext uri="{FF2B5EF4-FFF2-40B4-BE49-F238E27FC236}">
                <a16:creationId xmlns:a16="http://schemas.microsoft.com/office/drawing/2014/main" id="{06B12DC1-A212-43C5-B16E-B5C120BA86AA}"/>
              </a:ext>
            </a:extLst>
          </p:cNvPr>
          <p:cNvSpPr txBox="1"/>
          <p:nvPr/>
        </p:nvSpPr>
        <p:spPr>
          <a:xfrm>
            <a:off x="1837241" y="6057386"/>
            <a:ext cx="2236510" cy="584775"/>
          </a:xfrm>
          <a:prstGeom prst="rect">
            <a:avLst/>
          </a:prstGeom>
          <a:noFill/>
        </p:spPr>
        <p:txBody>
          <a:bodyPr wrap="none" rtlCol="0">
            <a:spAutoFit/>
          </a:bodyPr>
          <a:lstStyle/>
          <a:p>
            <a:r>
              <a:rPr kumimoji="1" lang="ja-JP" altLang="en-US" sz="3200" dirty="0">
                <a:latin typeface="游ゴシック Medium" panose="020B0500000000000000" pitchFamily="50" charset="-128"/>
                <a:ea typeface="游ゴシック Medium" panose="020B0500000000000000" pitchFamily="50" charset="-128"/>
              </a:rPr>
              <a:t>大学の様子</a:t>
            </a:r>
          </a:p>
        </p:txBody>
      </p:sp>
      <p:sp>
        <p:nvSpPr>
          <p:cNvPr id="16" name="テキスト ボックス 15">
            <a:extLst>
              <a:ext uri="{FF2B5EF4-FFF2-40B4-BE49-F238E27FC236}">
                <a16:creationId xmlns:a16="http://schemas.microsoft.com/office/drawing/2014/main" id="{77FEC185-4901-4B8F-97D2-D1D3561AFB3D}"/>
              </a:ext>
            </a:extLst>
          </p:cNvPr>
          <p:cNvSpPr txBox="1"/>
          <p:nvPr/>
        </p:nvSpPr>
        <p:spPr>
          <a:xfrm>
            <a:off x="8337891" y="6155919"/>
            <a:ext cx="1415772" cy="584775"/>
          </a:xfrm>
          <a:prstGeom prst="rect">
            <a:avLst/>
          </a:prstGeom>
          <a:noFill/>
        </p:spPr>
        <p:txBody>
          <a:bodyPr wrap="none" rtlCol="0">
            <a:spAutoFit/>
          </a:bodyPr>
          <a:lstStyle/>
          <a:p>
            <a:r>
              <a:rPr kumimoji="1" lang="ja-JP" altLang="en-US" sz="3200" dirty="0">
                <a:latin typeface="游ゴシック Medium" panose="020B0500000000000000" pitchFamily="50" charset="-128"/>
                <a:ea typeface="游ゴシック Medium" panose="020B0500000000000000" pitchFamily="50" charset="-128"/>
              </a:rPr>
              <a:t>調布駅</a:t>
            </a:r>
          </a:p>
        </p:txBody>
      </p:sp>
      <p:sp>
        <p:nvSpPr>
          <p:cNvPr id="20" name="正方形/長方形 19">
            <a:extLst>
              <a:ext uri="{FF2B5EF4-FFF2-40B4-BE49-F238E27FC236}">
                <a16:creationId xmlns:a16="http://schemas.microsoft.com/office/drawing/2014/main" id="{64881AFE-B627-4A9C-97E8-B4D90CA2D359}"/>
              </a:ext>
            </a:extLst>
          </p:cNvPr>
          <p:cNvSpPr/>
          <p:nvPr/>
        </p:nvSpPr>
        <p:spPr>
          <a:xfrm>
            <a:off x="1" y="14956"/>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294DAF04-7E2B-4207-BF4C-3C133FA7F6F1}"/>
              </a:ext>
            </a:extLst>
          </p:cNvPr>
          <p:cNvSpPr txBox="1">
            <a:spLocks/>
          </p:cNvSpPr>
          <p:nvPr/>
        </p:nvSpPr>
        <p:spPr>
          <a:xfrm>
            <a:off x="402166" y="18778"/>
            <a:ext cx="44174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spcBef>
                <a:spcPts val="1200"/>
              </a:spcBef>
              <a:spcAft>
                <a:spcPts val="1200"/>
              </a:spcAft>
            </a:pPr>
            <a:r>
              <a:rPr lang="ja-JP" altLang="en-US" b="1" dirty="0">
                <a:solidFill>
                  <a:schemeClr val="bg1"/>
                </a:solidFill>
                <a:latin typeface="+mj-ea"/>
              </a:rPr>
              <a:t>大学概要 ① </a:t>
            </a:r>
          </a:p>
        </p:txBody>
      </p:sp>
    </p:spTree>
    <p:extLst>
      <p:ext uri="{BB962C8B-B14F-4D97-AF65-F5344CB8AC3E}">
        <p14:creationId xmlns:p14="http://schemas.microsoft.com/office/powerpoint/2010/main" val="19628029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2387</TotalTime>
  <Words>1517</Words>
  <Application>Microsoft Office PowerPoint</Application>
  <PresentationFormat>ワイド画面</PresentationFormat>
  <Paragraphs>279</Paragraphs>
  <Slides>33</Slides>
  <Notes>23</Notes>
  <HiddenSlides>1</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33</vt:i4>
      </vt:variant>
    </vt:vector>
  </HeadingPairs>
  <TitlesOfParts>
    <vt:vector size="39" baseType="lpstr">
      <vt:lpstr>メイリオ</vt:lpstr>
      <vt:lpstr>游ゴシック</vt:lpstr>
      <vt:lpstr>游ゴシック Light</vt:lpstr>
      <vt:lpstr>游ゴシック Medium</vt:lpstr>
      <vt:lpstr>Arial</vt:lpstr>
      <vt:lpstr>Office テーマ</vt:lpstr>
      <vt:lpstr>関東ZENPEN 編入説明会</vt:lpstr>
      <vt:lpstr>スライドの順序</vt:lpstr>
      <vt:lpstr>スライドの順序</vt:lpstr>
      <vt:lpstr>PowerPoint プレゼンテーション</vt:lpstr>
      <vt:lpstr>PowerPoint プレゼンテーション</vt:lpstr>
      <vt:lpstr>PowerPoint プレゼンテーション</vt:lpstr>
      <vt:lpstr>PowerPoint プレゼンテーション</vt:lpstr>
      <vt:lpstr>スライドの順序</vt:lpstr>
      <vt:lpstr>大学概要 ① </vt:lpstr>
      <vt:lpstr>PowerPoint プレゼンテーション</vt:lpstr>
      <vt:lpstr>PowerPoint プレゼンテーション</vt:lpstr>
      <vt:lpstr>PowerPoint プレゼンテーション</vt:lpstr>
      <vt:lpstr>大学概要 ② </vt:lpstr>
      <vt:lpstr>大学概要 ③ </vt:lpstr>
      <vt:lpstr>スライドの順序</vt:lpstr>
      <vt:lpstr>PowerPoint プレゼンテーション</vt:lpstr>
      <vt:lpstr>選択肢</vt:lpstr>
      <vt:lpstr>PowerPoint プレゼンテーション</vt:lpstr>
      <vt:lpstr>スライドの順序</vt:lpstr>
      <vt:lpstr>PowerPoint プレゼンテーション</vt:lpstr>
      <vt:lpstr>PowerPoint プレゼンテーション</vt:lpstr>
      <vt:lpstr>スライドの順序</vt:lpstr>
      <vt:lpstr>PowerPoint プレゼンテーション</vt:lpstr>
      <vt:lpstr>PowerPoint プレゼンテーション</vt:lpstr>
      <vt:lpstr>PowerPoint プレゼンテーション</vt:lpstr>
      <vt:lpstr>A1.</vt:lpstr>
      <vt:lpstr>PowerPoint プレゼンテーション</vt:lpstr>
      <vt:lpstr>A2.</vt:lpstr>
      <vt:lpstr>PowerPoint プレゼンテーション</vt:lpstr>
      <vt:lpstr>A3.</vt:lpstr>
      <vt:lpstr>言いたいこと</vt:lpstr>
      <vt:lpstr>最後に</vt:lpstr>
      <vt:lpstr>受験するにあたって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電気通信大学 編入説明会</dc:title>
  <dc:creator>g15334@ichinoseki.kosen-ac.jp</dc:creator>
  <cp:lastModifiedBy>浜崎 拓海</cp:lastModifiedBy>
  <cp:revision>192</cp:revision>
  <dcterms:created xsi:type="dcterms:W3CDTF">2020-01-25T09:20:49Z</dcterms:created>
  <dcterms:modified xsi:type="dcterms:W3CDTF">2020-07-26T10:09:04Z</dcterms:modified>
</cp:coreProperties>
</file>